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3" r:id="rId35"/>
    <p:sldId id="294" r:id="rId36"/>
    <p:sldId id="296" r:id="rId37"/>
    <p:sldId id="297" r:id="rId38"/>
    <p:sldId id="298" r:id="rId39"/>
  </p:sldIdLst>
  <p:sldSz cx="10693400" cy="7556500"/>
  <p:notesSz cx="10693400" cy="75565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B8717-B8D0-4E4A-95A7-EA5D26D5E858}" type="datetimeFigureOut">
              <a:rPr lang="tr-TR" smtClean="0"/>
              <a:pPr/>
              <a:t>10.04.2018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7FF56-8EE2-4D3B-AB87-B46566CC6CD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7FF56-8EE2-4D3B-AB87-B46566CC6CD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F000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F000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F000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65503" y="1628139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5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0132" y="571500"/>
            <a:ext cx="8073135" cy="1227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BF0000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4124" y="1981200"/>
            <a:ext cx="8185150" cy="4461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191" y="347979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65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1975" y="762508"/>
            <a:ext cx="8315325" cy="1960245"/>
          </a:xfrm>
          <a:custGeom>
            <a:avLst/>
            <a:gdLst/>
            <a:ahLst/>
            <a:cxnLst/>
            <a:rect l="l" t="t" r="r" b="b"/>
            <a:pathLst>
              <a:path w="8315325" h="1960245">
                <a:moveTo>
                  <a:pt x="8314944" y="0"/>
                </a:moveTo>
                <a:lnTo>
                  <a:pt x="0" y="0"/>
                </a:lnTo>
                <a:lnTo>
                  <a:pt x="0" y="1959864"/>
                </a:lnTo>
                <a:lnTo>
                  <a:pt x="8314944" y="1959864"/>
                </a:lnTo>
                <a:lnTo>
                  <a:pt x="8314944" y="1944624"/>
                </a:lnTo>
                <a:lnTo>
                  <a:pt x="30480" y="1944624"/>
                </a:lnTo>
                <a:lnTo>
                  <a:pt x="15240" y="1929384"/>
                </a:lnTo>
                <a:lnTo>
                  <a:pt x="30480" y="1929384"/>
                </a:lnTo>
                <a:lnTo>
                  <a:pt x="30480" y="30480"/>
                </a:lnTo>
                <a:lnTo>
                  <a:pt x="15240" y="30480"/>
                </a:lnTo>
                <a:lnTo>
                  <a:pt x="30480" y="15240"/>
                </a:lnTo>
                <a:lnTo>
                  <a:pt x="8314944" y="15240"/>
                </a:lnTo>
                <a:lnTo>
                  <a:pt x="8314944" y="0"/>
                </a:lnTo>
                <a:close/>
              </a:path>
              <a:path w="8315325" h="1960245">
                <a:moveTo>
                  <a:pt x="30480" y="1929384"/>
                </a:moveTo>
                <a:lnTo>
                  <a:pt x="15240" y="1929384"/>
                </a:lnTo>
                <a:lnTo>
                  <a:pt x="30480" y="1944624"/>
                </a:lnTo>
                <a:lnTo>
                  <a:pt x="30480" y="1929384"/>
                </a:lnTo>
                <a:close/>
              </a:path>
              <a:path w="8315325" h="1960245">
                <a:moveTo>
                  <a:pt x="8287512" y="1929384"/>
                </a:moveTo>
                <a:lnTo>
                  <a:pt x="30480" y="1929384"/>
                </a:lnTo>
                <a:lnTo>
                  <a:pt x="30480" y="1944624"/>
                </a:lnTo>
                <a:lnTo>
                  <a:pt x="8287512" y="1944624"/>
                </a:lnTo>
                <a:lnTo>
                  <a:pt x="8287512" y="1929384"/>
                </a:lnTo>
                <a:close/>
              </a:path>
              <a:path w="8315325" h="1960245">
                <a:moveTo>
                  <a:pt x="8287512" y="15240"/>
                </a:moveTo>
                <a:lnTo>
                  <a:pt x="8287512" y="1944624"/>
                </a:lnTo>
                <a:lnTo>
                  <a:pt x="8302752" y="1929384"/>
                </a:lnTo>
                <a:lnTo>
                  <a:pt x="8314944" y="1929384"/>
                </a:lnTo>
                <a:lnTo>
                  <a:pt x="8314944" y="30480"/>
                </a:lnTo>
                <a:lnTo>
                  <a:pt x="8302752" y="30480"/>
                </a:lnTo>
                <a:lnTo>
                  <a:pt x="8287512" y="15240"/>
                </a:lnTo>
                <a:close/>
              </a:path>
              <a:path w="8315325" h="1960245">
                <a:moveTo>
                  <a:pt x="8314944" y="1929384"/>
                </a:moveTo>
                <a:lnTo>
                  <a:pt x="8302752" y="1929384"/>
                </a:lnTo>
                <a:lnTo>
                  <a:pt x="8287512" y="1944624"/>
                </a:lnTo>
                <a:lnTo>
                  <a:pt x="8314944" y="1944624"/>
                </a:lnTo>
                <a:lnTo>
                  <a:pt x="8314944" y="1929384"/>
                </a:lnTo>
                <a:close/>
              </a:path>
              <a:path w="8315325" h="1960245">
                <a:moveTo>
                  <a:pt x="30480" y="15240"/>
                </a:moveTo>
                <a:lnTo>
                  <a:pt x="15240" y="30480"/>
                </a:lnTo>
                <a:lnTo>
                  <a:pt x="30480" y="30480"/>
                </a:lnTo>
                <a:lnTo>
                  <a:pt x="30480" y="15240"/>
                </a:lnTo>
                <a:close/>
              </a:path>
              <a:path w="8315325" h="1960245">
                <a:moveTo>
                  <a:pt x="8287512" y="15240"/>
                </a:moveTo>
                <a:lnTo>
                  <a:pt x="30480" y="15240"/>
                </a:lnTo>
                <a:lnTo>
                  <a:pt x="30480" y="30480"/>
                </a:lnTo>
                <a:lnTo>
                  <a:pt x="8287512" y="30480"/>
                </a:lnTo>
                <a:lnTo>
                  <a:pt x="8287512" y="15240"/>
                </a:lnTo>
                <a:close/>
              </a:path>
              <a:path w="8315325" h="1960245">
                <a:moveTo>
                  <a:pt x="8314944" y="15240"/>
                </a:moveTo>
                <a:lnTo>
                  <a:pt x="8287512" y="15240"/>
                </a:lnTo>
                <a:lnTo>
                  <a:pt x="8302752" y="30480"/>
                </a:lnTo>
                <a:lnTo>
                  <a:pt x="8314944" y="30480"/>
                </a:lnTo>
                <a:lnTo>
                  <a:pt x="8314944" y="1524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7216" y="777748"/>
            <a:ext cx="8288020" cy="1929764"/>
          </a:xfrm>
          <a:prstGeom prst="rect">
            <a:avLst/>
          </a:prstGeom>
          <a:solidFill>
            <a:srgbClr val="C9DBD7"/>
          </a:solidFill>
        </p:spPr>
        <p:txBody>
          <a:bodyPr vert="horz" wrap="square" lIns="0" tIns="206375" rIns="0" bIns="0" rtlCol="0">
            <a:spAutoFit/>
          </a:bodyPr>
          <a:lstStyle/>
          <a:p>
            <a:pPr marL="377825" marR="370840" algn="ctr">
              <a:lnSpc>
                <a:spcPct val="100000"/>
              </a:lnSpc>
              <a:spcBef>
                <a:spcPts val="1625"/>
              </a:spcBef>
            </a:pPr>
            <a:r>
              <a:rPr sz="3200" b="1" spc="10" dirty="0">
                <a:solidFill>
                  <a:srgbClr val="FF0000"/>
                </a:solidFill>
                <a:latin typeface="Arial Black"/>
                <a:cs typeface="Arial Black"/>
              </a:rPr>
              <a:t>ETKİLİ </a:t>
            </a:r>
            <a:r>
              <a:rPr sz="3200" b="1" spc="5" dirty="0">
                <a:solidFill>
                  <a:srgbClr val="FF0000"/>
                </a:solidFill>
                <a:latin typeface="Arial Black"/>
                <a:cs typeface="Arial Black"/>
              </a:rPr>
              <a:t>TEST ÇÖZME</a:t>
            </a:r>
            <a:r>
              <a:rPr sz="3200" b="1" spc="-24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3200" b="1" spc="5" dirty="0">
                <a:solidFill>
                  <a:srgbClr val="FF0000"/>
                </a:solidFill>
                <a:latin typeface="Arial Black"/>
                <a:cs typeface="Arial Black"/>
              </a:rPr>
              <a:t>TEKNİKLERİ  </a:t>
            </a:r>
            <a:r>
              <a:rPr sz="3200" b="1" spc="-5" dirty="0">
                <a:solidFill>
                  <a:srgbClr val="FF0000"/>
                </a:solidFill>
                <a:latin typeface="Arial Black"/>
                <a:cs typeface="Arial Black"/>
              </a:rPr>
              <a:t>VE</a:t>
            </a:r>
            <a:endParaRPr sz="32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3200" b="1" spc="-35" dirty="0">
                <a:solidFill>
                  <a:srgbClr val="FF0000"/>
                </a:solidFill>
                <a:latin typeface="Arial Black"/>
                <a:cs typeface="Arial Black"/>
              </a:rPr>
              <a:t>SINAV </a:t>
            </a:r>
            <a:r>
              <a:rPr sz="3200" b="1" dirty="0">
                <a:solidFill>
                  <a:srgbClr val="FF0000"/>
                </a:solidFill>
                <a:latin typeface="Arial Black"/>
                <a:cs typeface="Arial Black"/>
              </a:rPr>
              <a:t>ANI</a:t>
            </a:r>
            <a:r>
              <a:rPr sz="3200" b="1" spc="-12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 Black"/>
                <a:cs typeface="Arial Black"/>
              </a:rPr>
              <a:t>STRATEJİLERİ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13888" y="4130547"/>
            <a:ext cx="4639310" cy="1335405"/>
          </a:xfrm>
          <a:custGeom>
            <a:avLst/>
            <a:gdLst/>
            <a:ahLst/>
            <a:cxnLst/>
            <a:rect l="l" t="t" r="r" b="b"/>
            <a:pathLst>
              <a:path w="4639309" h="1335404">
                <a:moveTo>
                  <a:pt x="4636008" y="0"/>
                </a:moveTo>
                <a:lnTo>
                  <a:pt x="0" y="0"/>
                </a:lnTo>
                <a:lnTo>
                  <a:pt x="0" y="1335024"/>
                </a:lnTo>
                <a:lnTo>
                  <a:pt x="4636008" y="1335024"/>
                </a:lnTo>
                <a:lnTo>
                  <a:pt x="4639056" y="1331976"/>
                </a:lnTo>
                <a:lnTo>
                  <a:pt x="4639056" y="1328927"/>
                </a:lnTo>
                <a:lnTo>
                  <a:pt x="6095" y="1328927"/>
                </a:lnTo>
                <a:lnTo>
                  <a:pt x="6095" y="6096"/>
                </a:lnTo>
                <a:lnTo>
                  <a:pt x="4639056" y="6096"/>
                </a:lnTo>
                <a:lnTo>
                  <a:pt x="4639056" y="3048"/>
                </a:lnTo>
                <a:lnTo>
                  <a:pt x="4636008" y="0"/>
                </a:lnTo>
                <a:close/>
              </a:path>
            </a:pathLst>
          </a:custGeom>
          <a:solidFill>
            <a:srgbClr val="D7B1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13888" y="4130547"/>
            <a:ext cx="4639310" cy="1335405"/>
          </a:xfrm>
          <a:custGeom>
            <a:avLst/>
            <a:gdLst/>
            <a:ahLst/>
            <a:cxnLst/>
            <a:rect l="l" t="t" r="r" b="b"/>
            <a:pathLst>
              <a:path w="4639309" h="1335404">
                <a:moveTo>
                  <a:pt x="4636008" y="0"/>
                </a:moveTo>
                <a:lnTo>
                  <a:pt x="0" y="0"/>
                </a:lnTo>
                <a:lnTo>
                  <a:pt x="0" y="1335024"/>
                </a:lnTo>
                <a:lnTo>
                  <a:pt x="4636008" y="1335024"/>
                </a:lnTo>
                <a:lnTo>
                  <a:pt x="4639056" y="1331976"/>
                </a:lnTo>
                <a:lnTo>
                  <a:pt x="4639056" y="1328927"/>
                </a:lnTo>
                <a:lnTo>
                  <a:pt x="12192" y="1328927"/>
                </a:lnTo>
                <a:lnTo>
                  <a:pt x="6095" y="1322832"/>
                </a:lnTo>
                <a:lnTo>
                  <a:pt x="12192" y="1322832"/>
                </a:lnTo>
                <a:lnTo>
                  <a:pt x="12192" y="12191"/>
                </a:lnTo>
                <a:lnTo>
                  <a:pt x="6095" y="12191"/>
                </a:lnTo>
                <a:lnTo>
                  <a:pt x="12192" y="6096"/>
                </a:lnTo>
                <a:lnTo>
                  <a:pt x="4639056" y="6096"/>
                </a:lnTo>
                <a:lnTo>
                  <a:pt x="4639056" y="3048"/>
                </a:lnTo>
                <a:lnTo>
                  <a:pt x="4636008" y="0"/>
                </a:lnTo>
                <a:close/>
              </a:path>
              <a:path w="4639309" h="1335404">
                <a:moveTo>
                  <a:pt x="12192" y="1322832"/>
                </a:moveTo>
                <a:lnTo>
                  <a:pt x="6095" y="1322832"/>
                </a:lnTo>
                <a:lnTo>
                  <a:pt x="12192" y="1328927"/>
                </a:lnTo>
                <a:lnTo>
                  <a:pt x="12192" y="1322832"/>
                </a:lnTo>
                <a:close/>
              </a:path>
              <a:path w="4639309" h="1335404">
                <a:moveTo>
                  <a:pt x="4626864" y="1322832"/>
                </a:moveTo>
                <a:lnTo>
                  <a:pt x="12192" y="1322832"/>
                </a:lnTo>
                <a:lnTo>
                  <a:pt x="12192" y="1328927"/>
                </a:lnTo>
                <a:lnTo>
                  <a:pt x="4626864" y="1328927"/>
                </a:lnTo>
                <a:lnTo>
                  <a:pt x="4626864" y="1322832"/>
                </a:lnTo>
                <a:close/>
              </a:path>
              <a:path w="4639309" h="1335404">
                <a:moveTo>
                  <a:pt x="4626864" y="6096"/>
                </a:moveTo>
                <a:lnTo>
                  <a:pt x="4626864" y="1328927"/>
                </a:lnTo>
                <a:lnTo>
                  <a:pt x="4632960" y="1322832"/>
                </a:lnTo>
                <a:lnTo>
                  <a:pt x="4639056" y="1322832"/>
                </a:lnTo>
                <a:lnTo>
                  <a:pt x="4639056" y="12191"/>
                </a:lnTo>
                <a:lnTo>
                  <a:pt x="4632960" y="12191"/>
                </a:lnTo>
                <a:lnTo>
                  <a:pt x="4626864" y="6096"/>
                </a:lnTo>
                <a:close/>
              </a:path>
              <a:path w="4639309" h="1335404">
                <a:moveTo>
                  <a:pt x="4639056" y="1322832"/>
                </a:moveTo>
                <a:lnTo>
                  <a:pt x="4632960" y="1322832"/>
                </a:lnTo>
                <a:lnTo>
                  <a:pt x="4626864" y="1328927"/>
                </a:lnTo>
                <a:lnTo>
                  <a:pt x="4639056" y="1328927"/>
                </a:lnTo>
                <a:lnTo>
                  <a:pt x="4639056" y="1322832"/>
                </a:lnTo>
                <a:close/>
              </a:path>
              <a:path w="4639309" h="1335404">
                <a:moveTo>
                  <a:pt x="12192" y="6096"/>
                </a:moveTo>
                <a:lnTo>
                  <a:pt x="6095" y="12191"/>
                </a:lnTo>
                <a:lnTo>
                  <a:pt x="12192" y="12191"/>
                </a:lnTo>
                <a:lnTo>
                  <a:pt x="12192" y="6096"/>
                </a:lnTo>
                <a:close/>
              </a:path>
              <a:path w="4639309" h="1335404">
                <a:moveTo>
                  <a:pt x="4626864" y="6096"/>
                </a:moveTo>
                <a:lnTo>
                  <a:pt x="12192" y="6096"/>
                </a:lnTo>
                <a:lnTo>
                  <a:pt x="12192" y="12191"/>
                </a:lnTo>
                <a:lnTo>
                  <a:pt x="4626864" y="12191"/>
                </a:lnTo>
                <a:lnTo>
                  <a:pt x="4626864" y="6096"/>
                </a:lnTo>
                <a:close/>
              </a:path>
              <a:path w="4639309" h="1335404">
                <a:moveTo>
                  <a:pt x="4639056" y="6096"/>
                </a:moveTo>
                <a:lnTo>
                  <a:pt x="4626864" y="6096"/>
                </a:lnTo>
                <a:lnTo>
                  <a:pt x="4632960" y="12191"/>
                </a:lnTo>
                <a:lnTo>
                  <a:pt x="4639056" y="12191"/>
                </a:lnTo>
                <a:lnTo>
                  <a:pt x="4639056" y="6096"/>
                </a:lnTo>
                <a:close/>
              </a:path>
            </a:pathLst>
          </a:custGeom>
          <a:solidFill>
            <a:srgbClr val="D7B1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12 Dikdörtgen"/>
          <p:cNvSpPr/>
          <p:nvPr/>
        </p:nvSpPr>
        <p:spPr>
          <a:xfrm>
            <a:off x="2908300" y="4083050"/>
            <a:ext cx="46482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BESNİ ŞEHİT ABİDİN TANRIKOLU ANADOLU LİSESİ REHBERLİK SERVİSİ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5191" y="347979"/>
            <a:ext cx="4953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355" y="1432052"/>
            <a:ext cx="2982595" cy="232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DENEME  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3800" b="0" spc="-3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RINI  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ÖNEMSEYİN  </a:t>
            </a:r>
            <a:r>
              <a:rPr sz="3800" b="0" spc="-15" dirty="0">
                <a:solidFill>
                  <a:srgbClr val="000000"/>
                </a:solidFill>
                <a:latin typeface="Arial"/>
                <a:cs typeface="Arial"/>
              </a:rPr>
              <a:t>VE 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ZAMAN  </a:t>
            </a:r>
            <a:r>
              <a:rPr sz="3800" b="0" spc="-60" dirty="0">
                <a:solidFill>
                  <a:srgbClr val="000000"/>
                </a:solidFill>
                <a:latin typeface="Arial"/>
                <a:cs typeface="Arial"/>
              </a:rPr>
              <a:t>AYIRIN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8044" y="554228"/>
            <a:ext cx="3582670" cy="291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</a:pPr>
            <a:r>
              <a:rPr sz="3800" b="0" spc="-10" dirty="0">
                <a:solidFill>
                  <a:srgbClr val="000000"/>
                </a:solidFill>
                <a:latin typeface="Tw Cen MT"/>
                <a:cs typeface="Tw Cen MT"/>
              </a:rPr>
              <a:t>DENEME  </a:t>
            </a:r>
            <a:r>
              <a:rPr sz="3800" b="0" spc="-40" dirty="0">
                <a:solidFill>
                  <a:srgbClr val="000000"/>
                </a:solidFill>
                <a:latin typeface="Tw Cen MT"/>
                <a:cs typeface="Tw Cen MT"/>
              </a:rPr>
              <a:t>SINAVLARINI  </a:t>
            </a:r>
            <a:r>
              <a:rPr sz="3800" b="0" spc="-10" dirty="0">
                <a:solidFill>
                  <a:srgbClr val="000000"/>
                </a:solidFill>
                <a:latin typeface="Tw Cen MT"/>
                <a:cs typeface="Tw Cen MT"/>
              </a:rPr>
              <a:t>GERÇEK</a:t>
            </a:r>
            <a:r>
              <a:rPr sz="3800" b="0" spc="-5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sz="3800" b="0" spc="-55" dirty="0">
                <a:solidFill>
                  <a:srgbClr val="000000"/>
                </a:solidFill>
                <a:latin typeface="Tw Cen MT"/>
                <a:cs typeface="Tw Cen MT"/>
              </a:rPr>
              <a:t>SINAVIN</a:t>
            </a:r>
            <a:endParaRPr sz="3800">
              <a:latin typeface="Tw Cen MT"/>
              <a:cs typeface="Tw Cen MT"/>
            </a:endParaRPr>
          </a:p>
          <a:p>
            <a:pPr marL="67310" marR="5080">
              <a:lnSpc>
                <a:spcPts val="4540"/>
              </a:lnSpc>
              <a:spcBef>
                <a:spcPts val="190"/>
              </a:spcBef>
            </a:pPr>
            <a:r>
              <a:rPr sz="3800" b="0" spc="-5" dirty="0">
                <a:solidFill>
                  <a:srgbClr val="000000"/>
                </a:solidFill>
                <a:latin typeface="Tw Cen MT"/>
                <a:cs typeface="Tw Cen MT"/>
              </a:rPr>
              <a:t>B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İ</a:t>
            </a:r>
            <a:r>
              <a:rPr sz="3800" b="0" spc="-5" dirty="0">
                <a:solidFill>
                  <a:srgbClr val="000000"/>
                </a:solidFill>
                <a:latin typeface="Tw Cen MT"/>
                <a:cs typeface="Tw Cen MT"/>
              </a:rPr>
              <a:t>R </a:t>
            </a:r>
            <a:r>
              <a:rPr sz="3800" b="0" spc="-55" dirty="0">
                <a:solidFill>
                  <a:srgbClr val="000000"/>
                </a:solidFill>
                <a:latin typeface="Tw Cen MT"/>
                <a:cs typeface="Tw Cen MT"/>
              </a:rPr>
              <a:t>PROVASI </a:t>
            </a:r>
            <a:r>
              <a:rPr sz="3800" b="0" spc="-5" dirty="0">
                <a:solidFill>
                  <a:srgbClr val="000000"/>
                </a:solidFill>
                <a:latin typeface="Tw Cen MT"/>
                <a:cs typeface="Tw Cen MT"/>
              </a:rPr>
              <a:t>G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İ</a:t>
            </a:r>
            <a:r>
              <a:rPr sz="3800" b="0" spc="-5" dirty="0">
                <a:solidFill>
                  <a:srgbClr val="000000"/>
                </a:solidFill>
                <a:latin typeface="Tw Cen MT"/>
                <a:cs typeface="Tw Cen MT"/>
              </a:rPr>
              <a:t>B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İ  </a:t>
            </a:r>
            <a:r>
              <a:rPr sz="3800" b="0" spc="-10" dirty="0">
                <a:solidFill>
                  <a:srgbClr val="000000"/>
                </a:solidFill>
                <a:latin typeface="Tw Cen MT"/>
                <a:cs typeface="Tw Cen MT"/>
              </a:rPr>
              <a:t>GÖRÜN</a:t>
            </a:r>
            <a:endParaRPr sz="38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9679" y="347979"/>
            <a:ext cx="485851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5200"/>
            <a:ext cx="7967980" cy="389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ct val="9010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5" dirty="0">
                <a:latin typeface="Tw Cen MT"/>
                <a:cs typeface="Tw Cen MT"/>
              </a:rPr>
              <a:t>Her derse </a:t>
            </a:r>
            <a:r>
              <a:rPr sz="2700" dirty="0">
                <a:latin typeface="Tw Cen MT"/>
                <a:cs typeface="Tw Cen MT"/>
              </a:rPr>
              <a:t>ait </a:t>
            </a:r>
            <a:r>
              <a:rPr sz="2700" spc="5" dirty="0">
                <a:latin typeface="Tw Cen MT"/>
                <a:cs typeface="Tw Cen MT"/>
              </a:rPr>
              <a:t>test </a:t>
            </a:r>
            <a:r>
              <a:rPr sz="2700" dirty="0">
                <a:latin typeface="Tw Cen MT"/>
                <a:cs typeface="Tw Cen MT"/>
              </a:rPr>
              <a:t>muhtevası </a:t>
            </a:r>
            <a:r>
              <a:rPr sz="2700" spc="5" dirty="0">
                <a:latin typeface="Tw Cen MT"/>
                <a:cs typeface="Tw Cen MT"/>
              </a:rPr>
              <a:t>o dersin özelliklerini </a:t>
            </a:r>
            <a:r>
              <a:rPr sz="2700" spc="-35" dirty="0">
                <a:latin typeface="Tw Cen MT"/>
                <a:cs typeface="Tw Cen MT"/>
              </a:rPr>
              <a:t>taşır.  </a:t>
            </a:r>
            <a:r>
              <a:rPr sz="2700" spc="10" dirty="0">
                <a:latin typeface="Tw Cen MT"/>
                <a:cs typeface="Tw Cen MT"/>
              </a:rPr>
              <a:t>Bu </a:t>
            </a:r>
            <a:r>
              <a:rPr sz="2700" spc="-5" dirty="0">
                <a:latin typeface="Tw Cen MT"/>
                <a:cs typeface="Tw Cen MT"/>
              </a:rPr>
              <a:t>yüzden </a:t>
            </a:r>
            <a:r>
              <a:rPr sz="2700" dirty="0">
                <a:latin typeface="Tw Cen MT"/>
                <a:cs typeface="Tw Cen MT"/>
              </a:rPr>
              <a:t>her </a:t>
            </a:r>
            <a:r>
              <a:rPr sz="2700" spc="5" dirty="0">
                <a:latin typeface="Tw Cen MT"/>
                <a:cs typeface="Tw Cen MT"/>
              </a:rPr>
              <a:t>ders </a:t>
            </a:r>
            <a:r>
              <a:rPr sz="2700" dirty="0">
                <a:latin typeface="Tw Cen MT"/>
                <a:cs typeface="Tw Cen MT"/>
              </a:rPr>
              <a:t>için </a:t>
            </a:r>
            <a:r>
              <a:rPr sz="2700" spc="-15" dirty="0">
                <a:latin typeface="Tw Cen MT"/>
                <a:cs typeface="Tw Cen MT"/>
              </a:rPr>
              <a:t>ayni </a:t>
            </a:r>
            <a:r>
              <a:rPr sz="2700" spc="5" dirty="0">
                <a:latin typeface="Tw Cen MT"/>
                <a:cs typeface="Tw Cen MT"/>
              </a:rPr>
              <a:t>test </a:t>
            </a:r>
            <a:r>
              <a:rPr sz="2700" dirty="0">
                <a:latin typeface="Tw Cen MT"/>
                <a:cs typeface="Tw Cen MT"/>
              </a:rPr>
              <a:t>çözme </a:t>
            </a:r>
            <a:r>
              <a:rPr sz="2700" spc="-5" dirty="0">
                <a:latin typeface="Tw Cen MT"/>
                <a:cs typeface="Tw Cen MT"/>
              </a:rPr>
              <a:t>mantı</a:t>
            </a:r>
            <a:r>
              <a:rPr sz="2700" spc="-5" dirty="0">
                <a:latin typeface="Arial"/>
                <a:cs typeface="Arial"/>
              </a:rPr>
              <a:t>ğ</a:t>
            </a:r>
            <a:r>
              <a:rPr sz="2700" spc="-5" dirty="0">
                <a:latin typeface="Tw Cen MT"/>
                <a:cs typeface="Tw Cen MT"/>
              </a:rPr>
              <a:t>ını  kullanmak </a:t>
            </a:r>
            <a:r>
              <a:rPr sz="2700" spc="-25" dirty="0">
                <a:latin typeface="Tw Cen MT"/>
                <a:cs typeface="Tw Cen MT"/>
              </a:rPr>
              <a:t>hatadır. </a:t>
            </a:r>
            <a:r>
              <a:rPr sz="2700" spc="5" dirty="0">
                <a:latin typeface="Tw Cen MT"/>
                <a:cs typeface="Tw Cen MT"/>
              </a:rPr>
              <a:t>Her test </a:t>
            </a:r>
            <a:r>
              <a:rPr sz="2700" dirty="0">
                <a:latin typeface="Tw Cen MT"/>
                <a:cs typeface="Tw Cen MT"/>
              </a:rPr>
              <a:t>için </a:t>
            </a:r>
            <a:r>
              <a:rPr sz="2700" spc="5" dirty="0">
                <a:latin typeface="Tw Cen MT"/>
                <a:cs typeface="Tw Cen MT"/>
              </a:rPr>
              <a:t>farklı test </a:t>
            </a:r>
            <a:r>
              <a:rPr sz="2700" dirty="0">
                <a:latin typeface="Tw Cen MT"/>
                <a:cs typeface="Tw Cen MT"/>
              </a:rPr>
              <a:t>çözme </a:t>
            </a:r>
            <a:r>
              <a:rPr sz="2700" spc="-5" dirty="0">
                <a:latin typeface="Tw Cen MT"/>
                <a:cs typeface="Tw Cen MT"/>
              </a:rPr>
              <a:t>mantı</a:t>
            </a:r>
            <a:r>
              <a:rPr sz="2700" spc="-5" dirty="0">
                <a:latin typeface="Arial"/>
                <a:cs typeface="Arial"/>
              </a:rPr>
              <a:t>ğ</a:t>
            </a:r>
            <a:r>
              <a:rPr sz="2700" spc="-5" dirty="0">
                <a:latin typeface="Tw Cen MT"/>
                <a:cs typeface="Tw Cen MT"/>
              </a:rPr>
              <a:t>ı  </a:t>
            </a:r>
            <a:r>
              <a:rPr sz="2700" dirty="0">
                <a:latin typeface="Tw Cen MT"/>
                <a:cs typeface="Tw Cen MT"/>
              </a:rPr>
              <a:t>geliştirmeniz </a:t>
            </a:r>
            <a:r>
              <a:rPr sz="2700" spc="5" dirty="0">
                <a:latin typeface="Tw Cen MT"/>
                <a:cs typeface="Tw Cen MT"/>
              </a:rPr>
              <a:t>test </a:t>
            </a:r>
            <a:r>
              <a:rPr sz="2700" dirty="0">
                <a:latin typeface="Tw Cen MT"/>
                <a:cs typeface="Tw Cen MT"/>
              </a:rPr>
              <a:t>tekni</a:t>
            </a:r>
            <a:r>
              <a:rPr sz="2700" dirty="0">
                <a:latin typeface="Arial"/>
                <a:cs typeface="Arial"/>
              </a:rPr>
              <a:t>ğ</a:t>
            </a:r>
            <a:r>
              <a:rPr sz="2700" dirty="0">
                <a:latin typeface="Tw Cen MT"/>
                <a:cs typeface="Tw Cen MT"/>
              </a:rPr>
              <a:t>inizin gelişmesine </a:t>
            </a:r>
            <a:r>
              <a:rPr sz="2700" spc="-15" dirty="0">
                <a:latin typeface="Tw Cen MT"/>
                <a:cs typeface="Tw Cen MT"/>
              </a:rPr>
              <a:t>yardim</a:t>
            </a:r>
            <a:r>
              <a:rPr sz="2700" spc="-300" dirty="0">
                <a:latin typeface="Tw Cen MT"/>
                <a:cs typeface="Tw Cen MT"/>
              </a:rPr>
              <a:t> </a:t>
            </a:r>
            <a:r>
              <a:rPr sz="2700" spc="-30" dirty="0">
                <a:latin typeface="Tw Cen MT"/>
                <a:cs typeface="Tw Cen MT"/>
              </a:rPr>
              <a:t>eder.</a:t>
            </a:r>
            <a:endParaRPr sz="27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C7F46"/>
              </a:buClr>
              <a:buFont typeface="Wingdings"/>
              <a:buChar char=""/>
            </a:pPr>
            <a:endParaRPr sz="3700">
              <a:latin typeface="Times New Roman"/>
              <a:cs typeface="Times New Roman"/>
            </a:endParaRPr>
          </a:p>
          <a:p>
            <a:pPr marL="332740" marR="22860" indent="-320040">
              <a:lnSpc>
                <a:spcPct val="90000"/>
              </a:lnSpc>
              <a:spcBef>
                <a:spcPts val="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10" dirty="0">
                <a:latin typeface="Tw Cen MT"/>
                <a:cs typeface="Tw Cen MT"/>
              </a:rPr>
              <a:t>Cevap </a:t>
            </a:r>
            <a:r>
              <a:rPr sz="2700" dirty="0">
                <a:latin typeface="Tw Cen MT"/>
                <a:cs typeface="Tw Cen MT"/>
              </a:rPr>
              <a:t>şıklarında </a:t>
            </a:r>
            <a:r>
              <a:rPr sz="2700" spc="-10" dirty="0">
                <a:latin typeface="Tw Cen MT"/>
                <a:cs typeface="Tw Cen MT"/>
              </a:rPr>
              <a:t>cevaba </a:t>
            </a:r>
            <a:r>
              <a:rPr sz="2700" spc="-15" dirty="0">
                <a:latin typeface="Tw Cen MT"/>
                <a:cs typeface="Tw Cen MT"/>
              </a:rPr>
              <a:t>benzeyecek </a:t>
            </a:r>
            <a:r>
              <a:rPr sz="2700" dirty="0">
                <a:latin typeface="Tw Cen MT"/>
                <a:cs typeface="Tw Cen MT"/>
              </a:rPr>
              <a:t>bazen iki, bazen  de </a:t>
            </a:r>
            <a:r>
              <a:rPr sz="2700" spc="-5">
                <a:latin typeface="Tw Cen MT"/>
                <a:cs typeface="Tw Cen MT"/>
              </a:rPr>
              <a:t>üç </a:t>
            </a:r>
            <a:r>
              <a:rPr lang="tr-TR" sz="2700" spc="5" dirty="0" err="1" smtClean="0">
                <a:latin typeface="Tw Cen MT"/>
                <a:cs typeface="Tw Cen MT"/>
              </a:rPr>
              <a:t>şı</a:t>
            </a:r>
            <a:r>
              <a:rPr sz="2700" spc="5" smtClean="0">
                <a:latin typeface="Tw Cen MT"/>
                <a:cs typeface="Tw Cen MT"/>
              </a:rPr>
              <a:t>k </a:t>
            </a:r>
            <a:r>
              <a:rPr sz="2700" spc="-20" dirty="0">
                <a:latin typeface="Tw Cen MT"/>
                <a:cs typeface="Tw Cen MT"/>
              </a:rPr>
              <a:t>bulunabilir. </a:t>
            </a:r>
            <a:r>
              <a:rPr sz="2700" spc="-5" dirty="0">
                <a:latin typeface="Tw Cen MT"/>
                <a:cs typeface="Tw Cen MT"/>
              </a:rPr>
              <a:t>Bunlara </a:t>
            </a:r>
            <a:r>
              <a:rPr sz="2700" dirty="0">
                <a:latin typeface="Tw Cen MT"/>
                <a:cs typeface="Tw Cen MT"/>
              </a:rPr>
              <a:t>çeldirici </a:t>
            </a:r>
            <a:r>
              <a:rPr sz="2700" spc="-5" dirty="0">
                <a:latin typeface="Tw Cen MT"/>
                <a:cs typeface="Tw Cen MT"/>
              </a:rPr>
              <a:t>adi </a:t>
            </a:r>
            <a:r>
              <a:rPr sz="2700" spc="-25" dirty="0">
                <a:latin typeface="Tw Cen MT"/>
                <a:cs typeface="Tw Cen MT"/>
              </a:rPr>
              <a:t>verilir.  </a:t>
            </a:r>
            <a:r>
              <a:rPr sz="2700" dirty="0">
                <a:latin typeface="Tw Cen MT"/>
                <a:cs typeface="Tw Cen MT"/>
              </a:rPr>
              <a:t>Çeldiriciler </a:t>
            </a:r>
            <a:r>
              <a:rPr sz="2700" spc="5" dirty="0">
                <a:latin typeface="Tw Cen MT"/>
                <a:cs typeface="Tw Cen MT"/>
              </a:rPr>
              <a:t>ilk </a:t>
            </a:r>
            <a:r>
              <a:rPr sz="2700" dirty="0">
                <a:latin typeface="Tw Cen MT"/>
                <a:cs typeface="Tw Cen MT"/>
              </a:rPr>
              <a:t>basta </a:t>
            </a:r>
            <a:r>
              <a:rPr sz="2700" spc="-10" dirty="0">
                <a:latin typeface="Tw Cen MT"/>
                <a:cs typeface="Tw Cen MT"/>
              </a:rPr>
              <a:t>cevap </a:t>
            </a:r>
            <a:r>
              <a:rPr sz="2700" dirty="0">
                <a:latin typeface="Tw Cen MT"/>
                <a:cs typeface="Tw Cen MT"/>
              </a:rPr>
              <a:t>gibi görünebilir ama ufak  bir </a:t>
            </a:r>
            <a:r>
              <a:rPr sz="2700" spc="-5" dirty="0">
                <a:latin typeface="Tw Cen MT"/>
                <a:cs typeface="Tw Cen MT"/>
              </a:rPr>
              <a:t>zihni </a:t>
            </a:r>
            <a:r>
              <a:rPr sz="2700" dirty="0">
                <a:latin typeface="Tw Cen MT"/>
                <a:cs typeface="Tw Cen MT"/>
              </a:rPr>
              <a:t>egzersizle </a:t>
            </a:r>
            <a:r>
              <a:rPr sz="2700" spc="15" dirty="0">
                <a:latin typeface="Tw Cen MT"/>
                <a:cs typeface="Tw Cen MT"/>
              </a:rPr>
              <a:t>do</a:t>
            </a:r>
            <a:r>
              <a:rPr sz="2700" spc="15" dirty="0">
                <a:latin typeface="Arial"/>
                <a:cs typeface="Arial"/>
              </a:rPr>
              <a:t>ğ</a:t>
            </a:r>
            <a:r>
              <a:rPr sz="2700" spc="15" dirty="0">
                <a:latin typeface="Tw Cen MT"/>
                <a:cs typeface="Tw Cen MT"/>
              </a:rPr>
              <a:t>ru </a:t>
            </a:r>
            <a:r>
              <a:rPr sz="2700" spc="-10" dirty="0">
                <a:latin typeface="Tw Cen MT"/>
                <a:cs typeface="Tw Cen MT"/>
              </a:rPr>
              <a:t>cevabi </a:t>
            </a:r>
            <a:r>
              <a:rPr sz="2700" spc="-5" dirty="0">
                <a:latin typeface="Tw Cen MT"/>
                <a:cs typeface="Tw Cen MT"/>
              </a:rPr>
              <a:t>bulmanız </a:t>
            </a:r>
            <a:r>
              <a:rPr sz="2700" spc="-20" dirty="0">
                <a:latin typeface="Tw Cen MT"/>
                <a:cs typeface="Tw Cen MT"/>
              </a:rPr>
              <a:t>mümkündür.  </a:t>
            </a:r>
            <a:r>
              <a:rPr sz="2700" spc="10" dirty="0">
                <a:latin typeface="Tw Cen MT"/>
                <a:cs typeface="Tw Cen MT"/>
              </a:rPr>
              <a:t>Bu </a:t>
            </a:r>
            <a:r>
              <a:rPr sz="2700" spc="5" dirty="0">
                <a:latin typeface="Tw Cen MT"/>
                <a:cs typeface="Tw Cen MT"/>
              </a:rPr>
              <a:t>tip sorularda </a:t>
            </a:r>
            <a:r>
              <a:rPr sz="2700" spc="-10" dirty="0">
                <a:latin typeface="Tw Cen MT"/>
                <a:cs typeface="Tw Cen MT"/>
              </a:rPr>
              <a:t>cevap </a:t>
            </a:r>
            <a:r>
              <a:rPr sz="2700" spc="-5" dirty="0">
                <a:latin typeface="Tw Cen MT"/>
                <a:cs typeface="Tw Cen MT"/>
              </a:rPr>
              <a:t>genellikle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dirty="0">
                <a:latin typeface="Tw Cen MT"/>
                <a:cs typeface="Tw Cen MT"/>
              </a:rPr>
              <a:t>metninde</a:t>
            </a:r>
            <a:r>
              <a:rPr sz="2700" spc="-250" dirty="0">
                <a:latin typeface="Tw Cen MT"/>
                <a:cs typeface="Tw Cen MT"/>
              </a:rPr>
              <a:t> </a:t>
            </a:r>
            <a:r>
              <a:rPr sz="2700" spc="-20" dirty="0">
                <a:latin typeface="Tw Cen MT"/>
                <a:cs typeface="Tw Cen MT"/>
              </a:rPr>
              <a:t>saklıdır.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14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191" y="162813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C7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5503" y="1628139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5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5566155"/>
            <a:ext cx="7087234" cy="1191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680"/>
              </a:lnSpc>
            </a:pP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KEND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M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ZE GÜVENEL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M,</a:t>
            </a:r>
            <a:r>
              <a:rPr sz="3600" spc="-155" dirty="0">
                <a:solidFill>
                  <a:srgbClr val="765E54"/>
                </a:solidFill>
                <a:latin typeface="Tw Cen MT"/>
                <a:cs typeface="Tw Cen MT"/>
              </a:rPr>
              <a:t> 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GÜVEN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M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Z</a:t>
            </a:r>
            <a:r>
              <a:rPr sz="3600" dirty="0">
                <a:solidFill>
                  <a:srgbClr val="765E54"/>
                </a:solidFill>
                <a:latin typeface="Arial"/>
                <a:cs typeface="Arial"/>
              </a:rPr>
              <a:t>İ  </a:t>
            </a:r>
            <a:r>
              <a:rPr sz="3600" dirty="0">
                <a:solidFill>
                  <a:srgbClr val="765E54"/>
                </a:solidFill>
                <a:latin typeface="Tw Cen MT"/>
                <a:cs typeface="Tw Cen MT"/>
              </a:rPr>
              <a:t>DENEMELERLE</a:t>
            </a:r>
            <a:r>
              <a:rPr sz="3600" spc="-130" dirty="0">
                <a:solidFill>
                  <a:srgbClr val="765E54"/>
                </a:solidFill>
                <a:latin typeface="Tw Cen MT"/>
                <a:cs typeface="Tw Cen MT"/>
              </a:rPr>
              <a:t> </a:t>
            </a:r>
            <a:r>
              <a:rPr sz="3600" spc="-5" dirty="0">
                <a:solidFill>
                  <a:srgbClr val="765E54"/>
                </a:solidFill>
                <a:latin typeface="Tw Cen MT"/>
                <a:cs typeface="Tw Cen MT"/>
              </a:rPr>
              <a:t>TAZELEYEL</a:t>
            </a:r>
            <a:r>
              <a:rPr sz="3600" spc="-5" dirty="0">
                <a:solidFill>
                  <a:srgbClr val="765E54"/>
                </a:solidFill>
                <a:latin typeface="Arial"/>
                <a:cs typeface="Arial"/>
              </a:rPr>
              <a:t>İ</a:t>
            </a:r>
            <a:r>
              <a:rPr sz="3600" spc="-5" dirty="0">
                <a:solidFill>
                  <a:srgbClr val="765E54"/>
                </a:solidFill>
                <a:latin typeface="Tw Cen MT"/>
                <a:cs typeface="Tw Cen MT"/>
              </a:rPr>
              <a:t>M</a:t>
            </a:r>
            <a:r>
              <a:rPr sz="4000" spc="-5" dirty="0">
                <a:solidFill>
                  <a:srgbClr val="765E54"/>
                </a:solidFill>
                <a:latin typeface="Tw Cen MT"/>
                <a:cs typeface="Tw Cen MT"/>
              </a:rPr>
              <a:t>.</a:t>
            </a:r>
            <a:endParaRPr sz="40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0096" y="536955"/>
            <a:ext cx="6912864" cy="4681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998720"/>
          </a:xfrm>
          <a:custGeom>
            <a:avLst/>
            <a:gdLst/>
            <a:ahLst/>
            <a:cxnLst/>
            <a:rect l="l" t="t" r="r" b="b"/>
            <a:pathLst>
              <a:path w="8181340" h="4998720">
                <a:moveTo>
                  <a:pt x="8180832" y="0"/>
                </a:moveTo>
                <a:lnTo>
                  <a:pt x="0" y="0"/>
                </a:lnTo>
                <a:lnTo>
                  <a:pt x="0" y="4998720"/>
                </a:lnTo>
                <a:lnTo>
                  <a:pt x="8180832" y="4998720"/>
                </a:lnTo>
                <a:lnTo>
                  <a:pt x="8180832" y="4986528"/>
                </a:lnTo>
                <a:lnTo>
                  <a:pt x="27432" y="4986528"/>
                </a:lnTo>
                <a:lnTo>
                  <a:pt x="15240" y="4971288"/>
                </a:lnTo>
                <a:lnTo>
                  <a:pt x="27432" y="4971288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998720">
                <a:moveTo>
                  <a:pt x="27432" y="4971288"/>
                </a:moveTo>
                <a:lnTo>
                  <a:pt x="15240" y="4971288"/>
                </a:lnTo>
                <a:lnTo>
                  <a:pt x="27432" y="4986528"/>
                </a:lnTo>
                <a:lnTo>
                  <a:pt x="27432" y="4971288"/>
                </a:lnTo>
                <a:close/>
              </a:path>
              <a:path w="8181340" h="4998720">
                <a:moveTo>
                  <a:pt x="8153400" y="4971288"/>
                </a:moveTo>
                <a:lnTo>
                  <a:pt x="27432" y="4971288"/>
                </a:lnTo>
                <a:lnTo>
                  <a:pt x="27432" y="4986528"/>
                </a:lnTo>
                <a:lnTo>
                  <a:pt x="8153400" y="4986528"/>
                </a:lnTo>
                <a:lnTo>
                  <a:pt x="8153400" y="4971288"/>
                </a:lnTo>
                <a:close/>
              </a:path>
              <a:path w="8181340" h="4998720">
                <a:moveTo>
                  <a:pt x="8153400" y="12191"/>
                </a:moveTo>
                <a:lnTo>
                  <a:pt x="8153400" y="4986528"/>
                </a:lnTo>
                <a:lnTo>
                  <a:pt x="8168640" y="4971288"/>
                </a:lnTo>
                <a:lnTo>
                  <a:pt x="8180832" y="4971288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998720">
                <a:moveTo>
                  <a:pt x="8180832" y="4971288"/>
                </a:moveTo>
                <a:lnTo>
                  <a:pt x="8168640" y="4971288"/>
                </a:lnTo>
                <a:lnTo>
                  <a:pt x="8153400" y="4986528"/>
                </a:lnTo>
                <a:lnTo>
                  <a:pt x="8180832" y="4986528"/>
                </a:lnTo>
                <a:lnTo>
                  <a:pt x="8180832" y="4971288"/>
                </a:lnTo>
                <a:close/>
              </a:path>
              <a:path w="8181340" h="499872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99872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99872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16</a:t>
            </a:r>
            <a:endParaRPr sz="12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5580" y="1981200"/>
            <a:ext cx="7854950" cy="490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0" dirty="0">
                <a:latin typeface="Tw Cen MT"/>
                <a:cs typeface="Tw Cen MT"/>
              </a:rPr>
              <a:t>Test </a:t>
            </a:r>
            <a:r>
              <a:rPr sz="2500" spc="5" dirty="0">
                <a:latin typeface="Tw Cen MT"/>
                <a:cs typeface="Tw Cen MT"/>
              </a:rPr>
              <a:t>çözümünde </a:t>
            </a:r>
            <a:r>
              <a:rPr sz="2500" spc="-10" dirty="0">
                <a:latin typeface="Tw Cen MT"/>
                <a:cs typeface="Tw Cen MT"/>
              </a:rPr>
              <a:t>kodlama da </a:t>
            </a:r>
            <a:r>
              <a:rPr sz="2500" spc="-20" dirty="0">
                <a:latin typeface="Tw Cen MT"/>
                <a:cs typeface="Tw Cen MT"/>
              </a:rPr>
              <a:t>önemlidir. </a:t>
            </a:r>
            <a:r>
              <a:rPr sz="2500" spc="5" dirty="0">
                <a:latin typeface="Tw Cen MT"/>
                <a:cs typeface="Tw Cen MT"/>
              </a:rPr>
              <a:t>Soruyu </a:t>
            </a:r>
            <a:r>
              <a:rPr sz="2500" spc="-5" dirty="0">
                <a:latin typeface="Tw Cen MT"/>
                <a:cs typeface="Tw Cen MT"/>
              </a:rPr>
              <a:t>kitapçık  </a:t>
            </a:r>
            <a:r>
              <a:rPr sz="2500" dirty="0">
                <a:latin typeface="Tw Cen MT"/>
                <a:cs typeface="Tw Cen MT"/>
              </a:rPr>
              <a:t>üzerinde </a:t>
            </a:r>
            <a:r>
              <a:rPr sz="2500" spc="5" dirty="0">
                <a:latin typeface="Tw Cen MT"/>
                <a:cs typeface="Tw Cen MT"/>
              </a:rPr>
              <a:t>çözmüş </a:t>
            </a:r>
            <a:r>
              <a:rPr sz="2500" spc="-5" dirty="0">
                <a:latin typeface="Tw Cen MT"/>
                <a:cs typeface="Tw Cen MT"/>
              </a:rPr>
              <a:t>olmak o </a:t>
            </a:r>
            <a:r>
              <a:rPr sz="2500" spc="5" dirty="0">
                <a:latin typeface="Tw Cen MT"/>
                <a:cs typeface="Tw Cen MT"/>
              </a:rPr>
              <a:t>soruyla </a:t>
            </a:r>
            <a:r>
              <a:rPr sz="2500" dirty="0">
                <a:latin typeface="Tw Cen MT"/>
                <a:cs typeface="Tw Cen MT"/>
              </a:rPr>
              <a:t>isinizin </a:t>
            </a:r>
            <a:r>
              <a:rPr sz="2500" spc="-5" dirty="0">
                <a:latin typeface="Tw Cen MT"/>
                <a:cs typeface="Tw Cen MT"/>
              </a:rPr>
              <a:t>bitti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i anlamına  </a:t>
            </a:r>
            <a:r>
              <a:rPr sz="2500" spc="-10" dirty="0">
                <a:latin typeface="Tw Cen MT"/>
                <a:cs typeface="Tw Cen MT"/>
              </a:rPr>
              <a:t>gelmez. </a:t>
            </a:r>
            <a:r>
              <a:rPr sz="2500" spc="5" dirty="0">
                <a:latin typeface="Tw Cen MT"/>
                <a:cs typeface="Tw Cen MT"/>
              </a:rPr>
              <a:t>Soruyu do</a:t>
            </a:r>
            <a:r>
              <a:rPr sz="2500" spc="5" dirty="0">
                <a:latin typeface="Arial"/>
                <a:cs typeface="Arial"/>
              </a:rPr>
              <a:t>ğ</a:t>
            </a:r>
            <a:r>
              <a:rPr sz="2500" spc="5" dirty="0">
                <a:latin typeface="Tw Cen MT"/>
                <a:cs typeface="Tw Cen MT"/>
              </a:rPr>
              <a:t>ru </a:t>
            </a:r>
            <a:r>
              <a:rPr sz="2500" spc="-5" dirty="0">
                <a:latin typeface="Tw Cen MT"/>
                <a:cs typeface="Tw Cen MT"/>
              </a:rPr>
              <a:t>çözmek </a:t>
            </a:r>
            <a:r>
              <a:rPr sz="2500" spc="-10" dirty="0">
                <a:latin typeface="Tw Cen MT"/>
                <a:cs typeface="Tw Cen MT"/>
              </a:rPr>
              <a:t>kadar </a:t>
            </a:r>
            <a:r>
              <a:rPr sz="2500" spc="-5" dirty="0">
                <a:latin typeface="Tw Cen MT"/>
                <a:cs typeface="Tw Cen MT"/>
              </a:rPr>
              <a:t>optik forma </a:t>
            </a:r>
            <a:r>
              <a:rPr sz="2500" spc="5" dirty="0">
                <a:latin typeface="Tw Cen MT"/>
                <a:cs typeface="Tw Cen MT"/>
              </a:rPr>
              <a:t>do</a:t>
            </a:r>
            <a:r>
              <a:rPr sz="2500" spc="5" dirty="0">
                <a:latin typeface="Arial"/>
                <a:cs typeface="Arial"/>
              </a:rPr>
              <a:t>ğ</a:t>
            </a:r>
            <a:r>
              <a:rPr sz="2500" spc="5" dirty="0">
                <a:latin typeface="Tw Cen MT"/>
                <a:cs typeface="Tw Cen MT"/>
              </a:rPr>
              <a:t>ru  </a:t>
            </a:r>
            <a:r>
              <a:rPr sz="2500" spc="-10" dirty="0">
                <a:latin typeface="Tw Cen MT"/>
                <a:cs typeface="Tw Cen MT"/>
              </a:rPr>
              <a:t>kodlamak da </a:t>
            </a:r>
            <a:r>
              <a:rPr sz="2500" spc="-20" dirty="0">
                <a:latin typeface="Tw Cen MT"/>
                <a:cs typeface="Tw Cen MT"/>
              </a:rPr>
              <a:t>önemlidir. </a:t>
            </a:r>
            <a:r>
              <a:rPr sz="2500" spc="-15" dirty="0">
                <a:latin typeface="Tw Cen MT"/>
                <a:cs typeface="Tw Cen MT"/>
              </a:rPr>
              <a:t>Kodlama </a:t>
            </a:r>
            <a:r>
              <a:rPr sz="2500" dirty="0">
                <a:latin typeface="Tw Cen MT"/>
                <a:cs typeface="Tw Cen MT"/>
              </a:rPr>
              <a:t>her </a:t>
            </a:r>
            <a:r>
              <a:rPr sz="2500" spc="5" dirty="0">
                <a:latin typeface="Tw Cen MT"/>
                <a:cs typeface="Tw Cen MT"/>
              </a:rPr>
              <a:t>sorudan </a:t>
            </a:r>
            <a:r>
              <a:rPr sz="2500" spc="-5" dirty="0">
                <a:latin typeface="Tw Cen MT"/>
                <a:cs typeface="Tw Cen MT"/>
              </a:rPr>
              <a:t>sonra  </a:t>
            </a:r>
            <a:r>
              <a:rPr sz="2500" spc="-25" dirty="0">
                <a:latin typeface="Tw Cen MT"/>
                <a:cs typeface="Tw Cen MT"/>
              </a:rPr>
              <a:t>yapılmalıdır. </a:t>
            </a:r>
            <a:r>
              <a:rPr sz="2500" spc="-5" dirty="0">
                <a:latin typeface="Tw Cen MT"/>
                <a:cs typeface="Tw Cen MT"/>
              </a:rPr>
              <a:t>Bu asla bir </a:t>
            </a:r>
            <a:r>
              <a:rPr sz="2500" spc="-10" dirty="0">
                <a:latin typeface="Tw Cen MT"/>
                <a:cs typeface="Tw Cen MT"/>
              </a:rPr>
              <a:t>zaman </a:t>
            </a:r>
            <a:r>
              <a:rPr sz="2500" spc="-15" dirty="0">
                <a:latin typeface="Tw Cen MT"/>
                <a:cs typeface="Tw Cen MT"/>
              </a:rPr>
              <a:t>kaybı </a:t>
            </a:r>
            <a:r>
              <a:rPr sz="2500" spc="-25" dirty="0">
                <a:latin typeface="Tw Cen MT"/>
                <a:cs typeface="Tw Cen MT"/>
              </a:rPr>
              <a:t>de</a:t>
            </a:r>
            <a:r>
              <a:rPr sz="2500" spc="-25" dirty="0">
                <a:latin typeface="Arial"/>
                <a:cs typeface="Arial"/>
              </a:rPr>
              <a:t>ğ</a:t>
            </a:r>
            <a:r>
              <a:rPr sz="2500" spc="-25" dirty="0">
                <a:latin typeface="Tw Cen MT"/>
                <a:cs typeface="Tw Cen MT"/>
              </a:rPr>
              <a:t>ildir. </a:t>
            </a:r>
            <a:r>
              <a:rPr sz="2500" dirty="0">
                <a:latin typeface="Tw Cen MT"/>
                <a:cs typeface="Tw Cen MT"/>
              </a:rPr>
              <a:t>Çünkü  </a:t>
            </a:r>
            <a:r>
              <a:rPr sz="2500" spc="-10" dirty="0">
                <a:latin typeface="Tw Cen MT"/>
                <a:cs typeface="Tw Cen MT"/>
              </a:rPr>
              <a:t>kodlama </a:t>
            </a:r>
            <a:r>
              <a:rPr sz="2500" dirty="0">
                <a:latin typeface="Tw Cen MT"/>
                <a:cs typeface="Tw Cen MT"/>
              </a:rPr>
              <a:t>için </a:t>
            </a:r>
            <a:r>
              <a:rPr sz="2500" spc="-15" dirty="0">
                <a:latin typeface="Tw Cen MT"/>
                <a:cs typeface="Tw Cen MT"/>
              </a:rPr>
              <a:t>geçen </a:t>
            </a:r>
            <a:r>
              <a:rPr sz="2500" dirty="0">
                <a:latin typeface="Tw Cen MT"/>
                <a:cs typeface="Tw Cen MT"/>
              </a:rPr>
              <a:t>süre </a:t>
            </a:r>
            <a:r>
              <a:rPr sz="2500" spc="-5" dirty="0">
                <a:latin typeface="Tw Cen MT"/>
                <a:cs typeface="Tw Cen MT"/>
              </a:rPr>
              <a:t>bir ölçüde dinlenme </a:t>
            </a:r>
            <a:r>
              <a:rPr sz="2500" spc="-15" dirty="0">
                <a:latin typeface="Tw Cen MT"/>
                <a:cs typeface="Tw Cen MT"/>
              </a:rPr>
              <a:t>sürenizdir. </a:t>
            </a:r>
            <a:r>
              <a:rPr sz="2500" spc="-5" dirty="0">
                <a:latin typeface="Tw Cen MT"/>
                <a:cs typeface="Tw Cen MT"/>
              </a:rPr>
              <a:t>Bu  </a:t>
            </a:r>
            <a:r>
              <a:rPr sz="2500" spc="-10" dirty="0">
                <a:latin typeface="Tw Cen MT"/>
                <a:cs typeface="Tw Cen MT"/>
              </a:rPr>
              <a:t>zaman </a:t>
            </a:r>
            <a:r>
              <a:rPr sz="2500" spc="-5" dirty="0">
                <a:latin typeface="Tw Cen MT"/>
                <a:cs typeface="Tw Cen MT"/>
              </a:rPr>
              <a:t>dilimi </a:t>
            </a:r>
            <a:r>
              <a:rPr sz="2500" dirty="0">
                <a:latin typeface="Tw Cen MT"/>
                <a:cs typeface="Tw Cen MT"/>
              </a:rPr>
              <a:t>içinde </a:t>
            </a:r>
            <a:r>
              <a:rPr sz="2500" spc="-5" dirty="0">
                <a:latin typeface="Tw Cen MT"/>
                <a:cs typeface="Tw Cen MT"/>
              </a:rPr>
              <a:t>bir </a:t>
            </a:r>
            <a:r>
              <a:rPr sz="2500" spc="5" dirty="0">
                <a:latin typeface="Tw Cen MT"/>
                <a:cs typeface="Tw Cen MT"/>
              </a:rPr>
              <a:t>soruyla </a:t>
            </a:r>
            <a:r>
              <a:rPr sz="2500" spc="-5" dirty="0">
                <a:latin typeface="Tw Cen MT"/>
                <a:cs typeface="Tw Cen MT"/>
              </a:rPr>
              <a:t>olan </a:t>
            </a:r>
            <a:r>
              <a:rPr sz="2500" spc="5" dirty="0">
                <a:latin typeface="Tw Cen MT"/>
                <a:cs typeface="Tw Cen MT"/>
              </a:rPr>
              <a:t>zihni </a:t>
            </a:r>
            <a:r>
              <a:rPr sz="2500" spc="-5" dirty="0">
                <a:latin typeface="Tw Cen MT"/>
                <a:cs typeface="Tw Cen MT"/>
              </a:rPr>
              <a:t>ba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ınızı </a:t>
            </a:r>
            <a:r>
              <a:rPr sz="2500" spc="-25" dirty="0">
                <a:latin typeface="Tw Cen MT"/>
                <a:cs typeface="Tw Cen MT"/>
              </a:rPr>
              <a:t>koparır,  </a:t>
            </a:r>
            <a:r>
              <a:rPr sz="2500" spc="-5" dirty="0">
                <a:latin typeface="Tw Cen MT"/>
                <a:cs typeface="Tw Cen MT"/>
              </a:rPr>
              <a:t>başka </a:t>
            </a:r>
            <a:r>
              <a:rPr sz="2500" spc="-10" dirty="0">
                <a:latin typeface="Tw Cen MT"/>
                <a:cs typeface="Tw Cen MT"/>
              </a:rPr>
              <a:t>soruya </a:t>
            </a:r>
            <a:r>
              <a:rPr sz="2500" spc="-15" dirty="0">
                <a:latin typeface="Tw Cen MT"/>
                <a:cs typeface="Tw Cen MT"/>
              </a:rPr>
              <a:t>geçmek </a:t>
            </a:r>
            <a:r>
              <a:rPr sz="2500" dirty="0">
                <a:latin typeface="Tw Cen MT"/>
                <a:cs typeface="Tw Cen MT"/>
              </a:rPr>
              <a:t>için </a:t>
            </a:r>
            <a:r>
              <a:rPr sz="2500" spc="-5" dirty="0">
                <a:latin typeface="Tw Cen MT"/>
                <a:cs typeface="Tw Cen MT"/>
              </a:rPr>
              <a:t>zamanın </a:t>
            </a:r>
            <a:r>
              <a:rPr sz="2500" spc="-10" dirty="0">
                <a:latin typeface="Tw Cen MT"/>
                <a:cs typeface="Tw Cen MT"/>
              </a:rPr>
              <a:t>geldi</a:t>
            </a:r>
            <a:r>
              <a:rPr sz="2500" spc="-10" dirty="0">
                <a:latin typeface="Arial"/>
                <a:cs typeface="Arial"/>
              </a:rPr>
              <a:t>ğ</a:t>
            </a:r>
            <a:r>
              <a:rPr sz="2500" spc="-10" dirty="0">
                <a:latin typeface="Tw Cen MT"/>
                <a:cs typeface="Tw Cen MT"/>
              </a:rPr>
              <a:t>ini </a:t>
            </a:r>
            <a:r>
              <a:rPr sz="2500" spc="5" dirty="0">
                <a:latin typeface="Tw Cen MT"/>
                <a:cs typeface="Tw Cen MT"/>
              </a:rPr>
              <a:t>düşünürsünüz.  </a:t>
            </a:r>
            <a:r>
              <a:rPr sz="2500" spc="-5" dirty="0">
                <a:latin typeface="Tw Cen MT"/>
                <a:cs typeface="Tw Cen MT"/>
              </a:rPr>
              <a:t>Bu </a:t>
            </a:r>
            <a:r>
              <a:rPr sz="2500" dirty="0">
                <a:latin typeface="Tw Cen MT"/>
                <a:cs typeface="Tw Cen MT"/>
              </a:rPr>
              <a:t>bilinçdışı </a:t>
            </a:r>
            <a:r>
              <a:rPr sz="2500" spc="-5" dirty="0">
                <a:latin typeface="Tw Cen MT"/>
                <a:cs typeface="Tw Cen MT"/>
              </a:rPr>
              <a:t>bir </a:t>
            </a:r>
            <a:r>
              <a:rPr sz="2500" spc="-20" dirty="0">
                <a:latin typeface="Tw Cen MT"/>
                <a:cs typeface="Tw Cen MT"/>
              </a:rPr>
              <a:t>faaliyettir. </a:t>
            </a:r>
            <a:r>
              <a:rPr sz="2500" spc="-15" dirty="0">
                <a:latin typeface="Tw Cen MT"/>
                <a:cs typeface="Tw Cen MT"/>
              </a:rPr>
              <a:t>Ayrıca </a:t>
            </a:r>
            <a:r>
              <a:rPr sz="2500" dirty="0">
                <a:latin typeface="Tw Cen MT"/>
                <a:cs typeface="Tw Cen MT"/>
              </a:rPr>
              <a:t>sınavın </a:t>
            </a:r>
            <a:r>
              <a:rPr sz="2500" spc="-10" dirty="0">
                <a:latin typeface="Tw Cen MT"/>
                <a:cs typeface="Tw Cen MT"/>
              </a:rPr>
              <a:t>ilerleyen </a:t>
            </a:r>
            <a:r>
              <a:rPr sz="2500" spc="-5" dirty="0">
                <a:latin typeface="Tw Cen MT"/>
                <a:cs typeface="Tw Cen MT"/>
              </a:rPr>
              <a:t>diliminde  bos </a:t>
            </a:r>
            <a:r>
              <a:rPr sz="2500" spc="-15" dirty="0">
                <a:latin typeface="Tw Cen MT"/>
                <a:cs typeface="Tw Cen MT"/>
              </a:rPr>
              <a:t>cevap </a:t>
            </a:r>
            <a:r>
              <a:rPr sz="2500" spc="-5" dirty="0">
                <a:latin typeface="Tw Cen MT"/>
                <a:cs typeface="Tw Cen MT"/>
              </a:rPr>
              <a:t>ka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ıdı </a:t>
            </a:r>
            <a:r>
              <a:rPr sz="2500" dirty="0">
                <a:latin typeface="Tw Cen MT"/>
                <a:cs typeface="Tw Cen MT"/>
              </a:rPr>
              <a:t>görmek </a:t>
            </a:r>
            <a:r>
              <a:rPr sz="2500" spc="-10" dirty="0">
                <a:latin typeface="Tw Cen MT"/>
                <a:cs typeface="Tw Cen MT"/>
              </a:rPr>
              <a:t>yerine </a:t>
            </a:r>
            <a:r>
              <a:rPr sz="2500" spc="-5" dirty="0">
                <a:latin typeface="Tw Cen MT"/>
                <a:cs typeface="Tw Cen MT"/>
              </a:rPr>
              <a:t>dolu </a:t>
            </a:r>
            <a:r>
              <a:rPr sz="2500" spc="-15" dirty="0">
                <a:latin typeface="Tw Cen MT"/>
                <a:cs typeface="Tw Cen MT"/>
              </a:rPr>
              <a:t>cevap </a:t>
            </a:r>
            <a:r>
              <a:rPr sz="2500" spc="-5" dirty="0">
                <a:latin typeface="Tw Cen MT"/>
                <a:cs typeface="Tw Cen MT"/>
              </a:rPr>
              <a:t>ka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ıdı </a:t>
            </a:r>
            <a:r>
              <a:rPr sz="2500" dirty="0">
                <a:latin typeface="Tw Cen MT"/>
                <a:cs typeface="Tw Cen MT"/>
              </a:rPr>
              <a:t>görmek  </a:t>
            </a:r>
            <a:r>
              <a:rPr sz="2500" spc="-5" dirty="0">
                <a:latin typeface="Tw Cen MT"/>
                <a:cs typeface="Tw Cen MT"/>
              </a:rPr>
              <a:t>kendinize </a:t>
            </a:r>
            <a:r>
              <a:rPr sz="2500" spc="-10" dirty="0">
                <a:latin typeface="Tw Cen MT"/>
                <a:cs typeface="Tw Cen MT"/>
              </a:rPr>
              <a:t>güven </a:t>
            </a:r>
            <a:r>
              <a:rPr sz="2500" spc="-5" dirty="0">
                <a:latin typeface="Tw Cen MT"/>
                <a:cs typeface="Tw Cen MT"/>
              </a:rPr>
              <a:t>duymanıza </a:t>
            </a:r>
            <a:r>
              <a:rPr sz="2500" spc="-20" dirty="0">
                <a:latin typeface="Tw Cen MT"/>
                <a:cs typeface="Tw Cen MT"/>
              </a:rPr>
              <a:t>yardim </a:t>
            </a:r>
            <a:r>
              <a:rPr sz="2500" spc="-40" dirty="0">
                <a:latin typeface="Tw Cen MT"/>
                <a:cs typeface="Tw Cen MT"/>
              </a:rPr>
              <a:t>eder. </a:t>
            </a:r>
            <a:r>
              <a:rPr sz="2500" spc="-10" dirty="0">
                <a:latin typeface="Tw Cen MT"/>
                <a:cs typeface="Tw Cen MT"/>
              </a:rPr>
              <a:t>Zaman  </a:t>
            </a:r>
            <a:r>
              <a:rPr sz="2500" spc="-5" dirty="0">
                <a:latin typeface="Tw Cen MT"/>
                <a:cs typeface="Tw Cen MT"/>
              </a:rPr>
              <a:t>kazanaca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ım </a:t>
            </a:r>
            <a:r>
              <a:rPr sz="2500" spc="-20" dirty="0">
                <a:latin typeface="Tw Cen MT"/>
                <a:cs typeface="Tw Cen MT"/>
              </a:rPr>
              <a:t>diye </a:t>
            </a:r>
            <a:r>
              <a:rPr sz="2500" spc="-15" dirty="0">
                <a:latin typeface="Tw Cen MT"/>
                <a:cs typeface="Tw Cen MT"/>
              </a:rPr>
              <a:t>kodlamayı </a:t>
            </a:r>
            <a:r>
              <a:rPr sz="2500" dirty="0">
                <a:latin typeface="Tw Cen MT"/>
                <a:cs typeface="Tw Cen MT"/>
              </a:rPr>
              <a:t>sona </a:t>
            </a:r>
            <a:r>
              <a:rPr sz="2500" spc="-10" dirty="0">
                <a:latin typeface="Tw Cen MT"/>
                <a:cs typeface="Tw Cen MT"/>
              </a:rPr>
              <a:t>bırakmak </a:t>
            </a:r>
            <a:r>
              <a:rPr sz="2500" dirty="0">
                <a:latin typeface="Tw Cen MT"/>
                <a:cs typeface="Tw Cen MT"/>
              </a:rPr>
              <a:t>sınav </a:t>
            </a:r>
            <a:r>
              <a:rPr sz="2500" spc="-5" dirty="0">
                <a:latin typeface="Tw Cen MT"/>
                <a:cs typeface="Tw Cen MT"/>
              </a:rPr>
              <a:t>sonrası  </a:t>
            </a:r>
            <a:r>
              <a:rPr sz="2500" spc="-10" dirty="0">
                <a:latin typeface="Tw Cen MT"/>
                <a:cs typeface="Tw Cen MT"/>
              </a:rPr>
              <a:t>yorgunluk </a:t>
            </a:r>
            <a:r>
              <a:rPr sz="2500" spc="-20" dirty="0">
                <a:latin typeface="Tw Cen MT"/>
                <a:cs typeface="Tw Cen MT"/>
              </a:rPr>
              <a:t>ve </a:t>
            </a:r>
            <a:r>
              <a:rPr sz="2500" spc="-5" dirty="0">
                <a:latin typeface="Tw Cen MT"/>
                <a:cs typeface="Tw Cen MT"/>
              </a:rPr>
              <a:t>dikkat </a:t>
            </a:r>
            <a:r>
              <a:rPr sz="2500" dirty="0">
                <a:latin typeface="Tw Cen MT"/>
                <a:cs typeface="Tw Cen MT"/>
              </a:rPr>
              <a:t>da</a:t>
            </a:r>
            <a:r>
              <a:rPr sz="2500" dirty="0">
                <a:latin typeface="Arial"/>
                <a:cs typeface="Arial"/>
              </a:rPr>
              <a:t>ğ</a:t>
            </a:r>
            <a:r>
              <a:rPr sz="2500" dirty="0">
                <a:latin typeface="Tw Cen MT"/>
                <a:cs typeface="Tw Cen MT"/>
              </a:rPr>
              <a:t>ınıklı</a:t>
            </a:r>
            <a:r>
              <a:rPr sz="2500" dirty="0">
                <a:latin typeface="Arial"/>
                <a:cs typeface="Arial"/>
              </a:rPr>
              <a:t>ğ</a:t>
            </a:r>
            <a:r>
              <a:rPr sz="2500" dirty="0">
                <a:latin typeface="Tw Cen MT"/>
                <a:cs typeface="Tw Cen MT"/>
              </a:rPr>
              <a:t>ının </a:t>
            </a:r>
            <a:r>
              <a:rPr sz="2500" spc="-5" dirty="0">
                <a:latin typeface="Tw Cen MT"/>
                <a:cs typeface="Tw Cen MT"/>
              </a:rPr>
              <a:t>fazlalı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 </a:t>
            </a:r>
            <a:r>
              <a:rPr sz="2500" dirty="0">
                <a:latin typeface="Tw Cen MT"/>
                <a:cs typeface="Tw Cen MT"/>
              </a:rPr>
              <a:t>nedeniyle </a:t>
            </a:r>
            <a:r>
              <a:rPr sz="2500" spc="-5" dirty="0">
                <a:latin typeface="Tw Cen MT"/>
                <a:cs typeface="Tw Cen MT"/>
              </a:rPr>
              <a:t>hatalı  </a:t>
            </a:r>
            <a:r>
              <a:rPr sz="2500" spc="-60" dirty="0">
                <a:latin typeface="Tw Cen MT"/>
                <a:cs typeface="Tw Cen MT"/>
              </a:rPr>
              <a:t>veya </a:t>
            </a:r>
            <a:r>
              <a:rPr sz="2500" dirty="0">
                <a:latin typeface="Tw Cen MT"/>
                <a:cs typeface="Tw Cen MT"/>
              </a:rPr>
              <a:t>eksik </a:t>
            </a:r>
            <a:r>
              <a:rPr sz="2500" spc="-10" dirty="0">
                <a:latin typeface="Tw Cen MT"/>
                <a:cs typeface="Tw Cen MT"/>
              </a:rPr>
              <a:t>kodlama </a:t>
            </a:r>
            <a:r>
              <a:rPr sz="2500" dirty="0">
                <a:latin typeface="Tw Cen MT"/>
                <a:cs typeface="Tw Cen MT"/>
              </a:rPr>
              <a:t>riskini </a:t>
            </a:r>
            <a:r>
              <a:rPr sz="2500" spc="-15" dirty="0">
                <a:latin typeface="Tw Cen MT"/>
                <a:cs typeface="Tw Cen MT"/>
              </a:rPr>
              <a:t>arttırır, kaydırma yapmanıza </a:t>
            </a:r>
            <a:r>
              <a:rPr sz="2500" spc="-30" dirty="0">
                <a:latin typeface="Tw Cen MT"/>
                <a:cs typeface="Tw Cen MT"/>
              </a:rPr>
              <a:t>yol  </a:t>
            </a:r>
            <a:r>
              <a:rPr sz="2500" spc="-25" dirty="0">
                <a:latin typeface="Tw Cen MT"/>
                <a:cs typeface="Tw Cen MT"/>
              </a:rPr>
              <a:t>açabilir. </a:t>
            </a:r>
            <a:r>
              <a:rPr sz="2500" spc="-5" dirty="0">
                <a:latin typeface="Tw Cen MT"/>
                <a:cs typeface="Tw Cen MT"/>
              </a:rPr>
              <a:t>Her </a:t>
            </a:r>
            <a:r>
              <a:rPr sz="2500" dirty="0">
                <a:latin typeface="Tw Cen MT"/>
                <a:cs typeface="Tw Cen MT"/>
              </a:rPr>
              <a:t>yıl </a:t>
            </a:r>
            <a:r>
              <a:rPr sz="2500" spc="-5" dirty="0">
                <a:latin typeface="Tw Cen MT"/>
                <a:cs typeface="Tw Cen MT"/>
              </a:rPr>
              <a:t>% 0,5 </a:t>
            </a:r>
            <a:r>
              <a:rPr sz="2500" spc="-15" dirty="0">
                <a:latin typeface="Tw Cen MT"/>
                <a:cs typeface="Tw Cen MT"/>
              </a:rPr>
              <a:t>adayın kaydırma </a:t>
            </a:r>
            <a:r>
              <a:rPr sz="2500" spc="-5" dirty="0">
                <a:latin typeface="Tw Cen MT"/>
                <a:cs typeface="Tw Cen MT"/>
              </a:rPr>
              <a:t>hataları </a:t>
            </a:r>
            <a:r>
              <a:rPr sz="2500" dirty="0">
                <a:latin typeface="Tw Cen MT"/>
                <a:cs typeface="Tw Cen MT"/>
              </a:rPr>
              <a:t>nedeniyle  </a:t>
            </a:r>
            <a:r>
              <a:rPr sz="2500" spc="-10" dirty="0">
                <a:latin typeface="Tw Cen MT"/>
                <a:cs typeface="Tw Cen MT"/>
              </a:rPr>
              <a:t>ma</a:t>
            </a:r>
            <a:r>
              <a:rPr sz="2500" spc="-10" dirty="0">
                <a:latin typeface="Arial"/>
                <a:cs typeface="Arial"/>
              </a:rPr>
              <a:t>ğ</a:t>
            </a:r>
            <a:r>
              <a:rPr sz="2500" spc="-10" dirty="0">
                <a:latin typeface="Tw Cen MT"/>
                <a:cs typeface="Tw Cen MT"/>
              </a:rPr>
              <a:t>dur </a:t>
            </a:r>
            <a:r>
              <a:rPr sz="2500">
                <a:latin typeface="Tw Cen MT"/>
                <a:cs typeface="Tw Cen MT"/>
              </a:rPr>
              <a:t>oldu</a:t>
            </a:r>
            <a:r>
              <a:rPr sz="2500">
                <a:latin typeface="Arial"/>
                <a:cs typeface="Arial"/>
              </a:rPr>
              <a:t>ğ</a:t>
            </a:r>
            <a:r>
              <a:rPr sz="2500">
                <a:latin typeface="Tw Cen MT"/>
                <a:cs typeface="Tw Cen MT"/>
              </a:rPr>
              <a:t>unu </a:t>
            </a:r>
            <a:r>
              <a:rPr lang="tr-TR" sz="2500" dirty="0" smtClean="0">
                <a:latin typeface="Tw Cen MT"/>
                <a:cs typeface="Tw Cen MT"/>
              </a:rPr>
              <a:t>unutmayınız</a:t>
            </a:r>
            <a:endParaRPr sz="2100" baseline="-13888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5752" y="610108"/>
            <a:ext cx="4114800" cy="6336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867" y="1074125"/>
            <a:ext cx="2778760" cy="289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SORULARA  DEĞİŞİK  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ÇIL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N  </a:t>
            </a:r>
            <a:r>
              <a:rPr sz="3800" b="0" spc="-95" dirty="0">
                <a:solidFill>
                  <a:srgbClr val="000000"/>
                </a:solidFill>
                <a:latin typeface="Arial"/>
                <a:cs typeface="Arial"/>
              </a:rPr>
              <a:t>BAKMAYA  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ÇALIŞIN.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928870"/>
          </a:xfrm>
          <a:custGeom>
            <a:avLst/>
            <a:gdLst/>
            <a:ahLst/>
            <a:cxnLst/>
            <a:rect l="l" t="t" r="r" b="b"/>
            <a:pathLst>
              <a:path w="8181340" h="4928870">
                <a:moveTo>
                  <a:pt x="8180832" y="0"/>
                </a:moveTo>
                <a:lnTo>
                  <a:pt x="0" y="0"/>
                </a:lnTo>
                <a:lnTo>
                  <a:pt x="0" y="4928616"/>
                </a:lnTo>
                <a:lnTo>
                  <a:pt x="8180832" y="4928616"/>
                </a:lnTo>
                <a:lnTo>
                  <a:pt x="8180832" y="4913376"/>
                </a:lnTo>
                <a:lnTo>
                  <a:pt x="27432" y="4913376"/>
                </a:lnTo>
                <a:lnTo>
                  <a:pt x="15240" y="4901184"/>
                </a:lnTo>
                <a:lnTo>
                  <a:pt x="27432" y="4901184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928870">
                <a:moveTo>
                  <a:pt x="27432" y="4901184"/>
                </a:moveTo>
                <a:lnTo>
                  <a:pt x="15240" y="4901184"/>
                </a:lnTo>
                <a:lnTo>
                  <a:pt x="27432" y="4913376"/>
                </a:lnTo>
                <a:lnTo>
                  <a:pt x="27432" y="4901184"/>
                </a:lnTo>
                <a:close/>
              </a:path>
              <a:path w="8181340" h="4928870">
                <a:moveTo>
                  <a:pt x="8153400" y="4901184"/>
                </a:moveTo>
                <a:lnTo>
                  <a:pt x="27432" y="4901184"/>
                </a:lnTo>
                <a:lnTo>
                  <a:pt x="27432" y="4913376"/>
                </a:lnTo>
                <a:lnTo>
                  <a:pt x="8153400" y="4913376"/>
                </a:lnTo>
                <a:lnTo>
                  <a:pt x="8153400" y="4901184"/>
                </a:lnTo>
                <a:close/>
              </a:path>
              <a:path w="8181340" h="4928870">
                <a:moveTo>
                  <a:pt x="8153400" y="12191"/>
                </a:moveTo>
                <a:lnTo>
                  <a:pt x="8153400" y="4913376"/>
                </a:lnTo>
                <a:lnTo>
                  <a:pt x="8168640" y="4901184"/>
                </a:lnTo>
                <a:lnTo>
                  <a:pt x="8180832" y="4901184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928870">
                <a:moveTo>
                  <a:pt x="8180832" y="4901184"/>
                </a:moveTo>
                <a:lnTo>
                  <a:pt x="8168640" y="4901184"/>
                </a:lnTo>
                <a:lnTo>
                  <a:pt x="8153400" y="4913376"/>
                </a:lnTo>
                <a:lnTo>
                  <a:pt x="8180832" y="4913376"/>
                </a:lnTo>
                <a:lnTo>
                  <a:pt x="8180832" y="4901184"/>
                </a:lnTo>
                <a:close/>
              </a:path>
              <a:path w="8181340" h="492887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92887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92887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81200"/>
            <a:ext cx="7976234" cy="476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5" dirty="0">
                <a:latin typeface="Tw Cen MT"/>
                <a:cs typeface="Tw Cen MT"/>
              </a:rPr>
              <a:t>Soruları </a:t>
            </a:r>
            <a:r>
              <a:rPr sz="2500" dirty="0">
                <a:latin typeface="Tw Cen MT"/>
                <a:cs typeface="Tw Cen MT"/>
              </a:rPr>
              <a:t>okurken </a:t>
            </a:r>
            <a:r>
              <a:rPr sz="2500" spc="5" dirty="0">
                <a:latin typeface="Tw Cen MT"/>
                <a:cs typeface="Tw Cen MT"/>
              </a:rPr>
              <a:t>hızınızı </a:t>
            </a:r>
            <a:r>
              <a:rPr sz="2500" spc="-10" dirty="0">
                <a:latin typeface="Tw Cen MT"/>
                <a:cs typeface="Tw Cen MT"/>
              </a:rPr>
              <a:t>kesecek </a:t>
            </a:r>
            <a:r>
              <a:rPr sz="2500" spc="-5" dirty="0">
                <a:latin typeface="Tw Cen MT"/>
                <a:cs typeface="Tw Cen MT"/>
              </a:rPr>
              <a:t>davranışlar </a:t>
            </a:r>
            <a:r>
              <a:rPr sz="2500" spc="-20" dirty="0">
                <a:latin typeface="Tw Cen MT"/>
                <a:cs typeface="Tw Cen MT"/>
              </a:rPr>
              <a:t>olabilir. </a:t>
            </a:r>
            <a:r>
              <a:rPr sz="2500" spc="-5" dirty="0">
                <a:latin typeface="Tw Cen MT"/>
                <a:cs typeface="Tw Cen MT"/>
              </a:rPr>
              <a:t>Mesela  </a:t>
            </a:r>
            <a:r>
              <a:rPr sz="2500" dirty="0">
                <a:latin typeface="Tw Cen MT"/>
                <a:cs typeface="Tw Cen MT"/>
              </a:rPr>
              <a:t>sesli okuma alışkanlı</a:t>
            </a:r>
            <a:r>
              <a:rPr sz="2500" dirty="0">
                <a:latin typeface="Arial"/>
                <a:cs typeface="Arial"/>
              </a:rPr>
              <a:t>ğ</a:t>
            </a:r>
            <a:r>
              <a:rPr sz="2500" dirty="0">
                <a:latin typeface="Tw Cen MT"/>
                <a:cs typeface="Tw Cen MT"/>
              </a:rPr>
              <a:t>ı, </a:t>
            </a:r>
            <a:r>
              <a:rPr sz="2500" spc="-10" dirty="0">
                <a:latin typeface="Tw Cen MT"/>
                <a:cs typeface="Tw Cen MT"/>
              </a:rPr>
              <a:t>dudak kıpırdatarak </a:t>
            </a:r>
            <a:r>
              <a:rPr sz="2500" spc="-25" dirty="0">
                <a:latin typeface="Tw Cen MT"/>
                <a:cs typeface="Tw Cen MT"/>
              </a:rPr>
              <a:t>okumaya  </a:t>
            </a:r>
            <a:r>
              <a:rPr sz="2500" spc="-5" dirty="0">
                <a:latin typeface="Tw Cen MT"/>
                <a:cs typeface="Tw Cen MT"/>
              </a:rPr>
              <a:t>çalışmak, </a:t>
            </a:r>
            <a:r>
              <a:rPr sz="2500" dirty="0">
                <a:latin typeface="Tw Cen MT"/>
                <a:cs typeface="Tw Cen MT"/>
              </a:rPr>
              <a:t>okunan her </a:t>
            </a:r>
            <a:r>
              <a:rPr sz="2500" spc="-5" dirty="0">
                <a:latin typeface="Tw Cen MT"/>
                <a:cs typeface="Tw Cen MT"/>
              </a:rPr>
              <a:t>ifadenin altını çizmek gibi. </a:t>
            </a:r>
            <a:r>
              <a:rPr sz="2500" dirty="0">
                <a:latin typeface="Tw Cen MT"/>
                <a:cs typeface="Tw Cen MT"/>
              </a:rPr>
              <a:t>Hızlı okuma  teknikleri kullanılmalı </a:t>
            </a:r>
            <a:r>
              <a:rPr sz="2500" spc="-20" dirty="0">
                <a:latin typeface="Tw Cen MT"/>
                <a:cs typeface="Tw Cen MT"/>
              </a:rPr>
              <a:t>ve </a:t>
            </a:r>
            <a:r>
              <a:rPr sz="2500" dirty="0">
                <a:latin typeface="Tw Cen MT"/>
                <a:cs typeface="Tw Cen MT"/>
              </a:rPr>
              <a:t>sınav öncesi okuma egzersizleriyle  okuma </a:t>
            </a:r>
            <a:r>
              <a:rPr sz="2500" spc="5" dirty="0">
                <a:latin typeface="Tw Cen MT"/>
                <a:cs typeface="Tw Cen MT"/>
              </a:rPr>
              <a:t>hızınızı arttırmalısınız.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dirty="0">
                <a:latin typeface="Tw Cen MT"/>
                <a:cs typeface="Tw Cen MT"/>
              </a:rPr>
              <a:t>cümlesini </a:t>
            </a:r>
            <a:r>
              <a:rPr sz="2500" spc="-20" dirty="0">
                <a:latin typeface="Tw Cen MT"/>
                <a:cs typeface="Tw Cen MT"/>
              </a:rPr>
              <a:t>ve </a:t>
            </a:r>
            <a:r>
              <a:rPr sz="2500" spc="-5" dirty="0">
                <a:latin typeface="Tw Cen MT"/>
                <a:cs typeface="Tw Cen MT"/>
              </a:rPr>
              <a:t>metni</a:t>
            </a:r>
            <a:r>
              <a:rPr sz="2500" spc="-80" dirty="0">
                <a:latin typeface="Tw Cen MT"/>
                <a:cs typeface="Tw Cen MT"/>
              </a:rPr>
              <a:t> </a:t>
            </a:r>
            <a:r>
              <a:rPr sz="2500" dirty="0">
                <a:latin typeface="Tw Cen MT"/>
                <a:cs typeface="Tw Cen MT"/>
              </a:rPr>
              <a:t>okurken  </a:t>
            </a:r>
            <a:r>
              <a:rPr sz="2500" spc="-5" dirty="0">
                <a:latin typeface="Tw Cen MT"/>
                <a:cs typeface="Tw Cen MT"/>
              </a:rPr>
              <a:t>kelimeleri tek tek </a:t>
            </a:r>
            <a:r>
              <a:rPr sz="2500" dirty="0">
                <a:latin typeface="Tw Cen MT"/>
                <a:cs typeface="Tw Cen MT"/>
              </a:rPr>
              <a:t>okuma </a:t>
            </a:r>
            <a:r>
              <a:rPr sz="2500" spc="-10" dirty="0">
                <a:latin typeface="Tw Cen MT"/>
                <a:cs typeface="Tw Cen MT"/>
              </a:rPr>
              <a:t>yerine </a:t>
            </a:r>
            <a:r>
              <a:rPr sz="2500" spc="-5" dirty="0">
                <a:latin typeface="Tw Cen MT"/>
                <a:cs typeface="Tw Cen MT"/>
              </a:rPr>
              <a:t>gruplandırarak </a:t>
            </a:r>
            <a:r>
              <a:rPr sz="2500" dirty="0">
                <a:latin typeface="Tw Cen MT"/>
                <a:cs typeface="Tw Cen MT"/>
              </a:rPr>
              <a:t>okuyun. Hızlı  okuma hem </a:t>
            </a:r>
            <a:r>
              <a:rPr sz="2500" spc="-15" dirty="0">
                <a:latin typeface="Tw Cen MT"/>
                <a:cs typeface="Tw Cen MT"/>
              </a:rPr>
              <a:t>anlamayı </a:t>
            </a:r>
            <a:r>
              <a:rPr sz="2500" spc="-10" dirty="0">
                <a:latin typeface="Tw Cen MT"/>
                <a:cs typeface="Tw Cen MT"/>
              </a:rPr>
              <a:t>kolaylaştırır </a:t>
            </a:r>
            <a:r>
              <a:rPr sz="2500" dirty="0">
                <a:latin typeface="Tw Cen MT"/>
                <a:cs typeface="Tw Cen MT"/>
              </a:rPr>
              <a:t>hem </a:t>
            </a:r>
            <a:r>
              <a:rPr sz="2500" spc="-10" dirty="0">
                <a:latin typeface="Tw Cen MT"/>
                <a:cs typeface="Tw Cen MT"/>
              </a:rPr>
              <a:t>de </a:t>
            </a:r>
            <a:r>
              <a:rPr sz="2500" spc="-5" dirty="0">
                <a:latin typeface="Tw Cen MT"/>
                <a:cs typeface="Tw Cen MT"/>
              </a:rPr>
              <a:t>daha </a:t>
            </a:r>
            <a:r>
              <a:rPr sz="2500" spc="-10" dirty="0">
                <a:latin typeface="Tw Cen MT"/>
                <a:cs typeface="Tw Cen MT"/>
              </a:rPr>
              <a:t>az  </a:t>
            </a:r>
            <a:r>
              <a:rPr sz="2500" spc="-5" dirty="0">
                <a:latin typeface="Tw Cen MT"/>
                <a:cs typeface="Tw Cen MT"/>
              </a:rPr>
              <a:t>yorulmanızı </a:t>
            </a:r>
            <a:r>
              <a:rPr sz="2500" spc="-30" dirty="0">
                <a:latin typeface="Tw Cen MT"/>
                <a:cs typeface="Tw Cen MT"/>
              </a:rPr>
              <a:t>sa</a:t>
            </a:r>
            <a:r>
              <a:rPr sz="2500" spc="-30" dirty="0">
                <a:latin typeface="Arial"/>
                <a:cs typeface="Arial"/>
              </a:rPr>
              <a:t>ğ</a:t>
            </a:r>
            <a:r>
              <a:rPr sz="2500" spc="-30" dirty="0">
                <a:latin typeface="Tw Cen MT"/>
                <a:cs typeface="Tw Cen MT"/>
              </a:rPr>
              <a:t>lar. </a:t>
            </a:r>
            <a:r>
              <a:rPr sz="2500" dirty="0">
                <a:latin typeface="Tw Cen MT"/>
                <a:cs typeface="Tw Cen MT"/>
              </a:rPr>
              <a:t>Bir </a:t>
            </a:r>
            <a:r>
              <a:rPr sz="2500" spc="-5" dirty="0">
                <a:latin typeface="Tw Cen MT"/>
                <a:cs typeface="Tw Cen MT"/>
              </a:rPr>
              <a:t>di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er </a:t>
            </a:r>
            <a:r>
              <a:rPr sz="2500" spc="-30" dirty="0">
                <a:latin typeface="Tw Cen MT"/>
                <a:cs typeface="Tw Cen MT"/>
              </a:rPr>
              <a:t>faydası </a:t>
            </a:r>
            <a:r>
              <a:rPr sz="2500" spc="-10" dirty="0">
                <a:latin typeface="Tw Cen MT"/>
                <a:cs typeface="Tw Cen MT"/>
              </a:rPr>
              <a:t>da </a:t>
            </a:r>
            <a:r>
              <a:rPr sz="2500" spc="-5" dirty="0">
                <a:latin typeface="Tw Cen MT"/>
                <a:cs typeface="Tw Cen MT"/>
              </a:rPr>
              <a:t>dikkatimizi daha  çok toplamamıza</a:t>
            </a:r>
            <a:r>
              <a:rPr sz="2500" spc="-75" dirty="0">
                <a:latin typeface="Tw Cen MT"/>
                <a:cs typeface="Tw Cen MT"/>
              </a:rPr>
              <a:t> </a:t>
            </a:r>
            <a:r>
              <a:rPr sz="2500" spc="-50" dirty="0">
                <a:latin typeface="Tw Cen MT"/>
                <a:cs typeface="Tw Cen MT"/>
              </a:rPr>
              <a:t>yarar.</a:t>
            </a:r>
            <a:endParaRPr sz="25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C7F46"/>
              </a:buClr>
              <a:buFont typeface="Wingdings"/>
              <a:buChar char=""/>
            </a:pPr>
            <a:endParaRPr sz="3250">
              <a:latin typeface="Times New Roman"/>
              <a:cs typeface="Times New Roman"/>
            </a:endParaRPr>
          </a:p>
          <a:p>
            <a:pPr marL="332740" marR="14604" indent="-320040">
              <a:lnSpc>
                <a:spcPct val="80000"/>
              </a:lnSpc>
              <a:spcBef>
                <a:spcPts val="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10" dirty="0">
                <a:latin typeface="Tw Cen MT"/>
                <a:cs typeface="Tw Cen MT"/>
              </a:rPr>
              <a:t>Sınavda zaman </a:t>
            </a:r>
            <a:r>
              <a:rPr sz="2500" dirty="0">
                <a:latin typeface="Tw Cen MT"/>
                <a:cs typeface="Tw Cen MT"/>
              </a:rPr>
              <a:t>kullanımını </a:t>
            </a:r>
            <a:r>
              <a:rPr sz="2500" spc="-5" dirty="0">
                <a:latin typeface="Tw Cen MT"/>
                <a:cs typeface="Tw Cen MT"/>
              </a:rPr>
              <a:t>en </a:t>
            </a:r>
            <a:r>
              <a:rPr sz="2500" dirty="0">
                <a:latin typeface="Tw Cen MT"/>
                <a:cs typeface="Tw Cen MT"/>
              </a:rPr>
              <a:t>fazla </a:t>
            </a:r>
            <a:r>
              <a:rPr sz="2500" spc="-5" dirty="0">
                <a:latin typeface="Tw Cen MT"/>
                <a:cs typeface="Tw Cen MT"/>
              </a:rPr>
              <a:t>zora sokan </a:t>
            </a:r>
            <a:r>
              <a:rPr sz="2500" dirty="0">
                <a:latin typeface="Tw Cen MT"/>
                <a:cs typeface="Tw Cen MT"/>
              </a:rPr>
              <a:t>bildiklerimizi  </a:t>
            </a:r>
            <a:r>
              <a:rPr sz="2500" spc="-20" dirty="0">
                <a:latin typeface="Tw Cen MT"/>
                <a:cs typeface="Tw Cen MT"/>
              </a:rPr>
              <a:t>ve </a:t>
            </a:r>
            <a:r>
              <a:rPr sz="2500" spc="-5" dirty="0">
                <a:latin typeface="Tw Cen MT"/>
                <a:cs typeface="Tw Cen MT"/>
              </a:rPr>
              <a:t>bilmediklerimiz de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il, </a:t>
            </a:r>
            <a:r>
              <a:rPr sz="2500" spc="-10" dirty="0">
                <a:latin typeface="Tw Cen MT"/>
                <a:cs typeface="Tw Cen MT"/>
              </a:rPr>
              <a:t>biraz </a:t>
            </a:r>
            <a:r>
              <a:rPr sz="2500" spc="-5" dirty="0">
                <a:latin typeface="Tw Cen MT"/>
                <a:cs typeface="Tw Cen MT"/>
              </a:rPr>
              <a:t>bildi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imiz </a:t>
            </a:r>
            <a:r>
              <a:rPr sz="2500" spc="-50" dirty="0">
                <a:latin typeface="Tw Cen MT"/>
                <a:cs typeface="Tw Cen MT"/>
              </a:rPr>
              <a:t>ya </a:t>
            </a:r>
            <a:r>
              <a:rPr sz="2500" spc="-10" dirty="0">
                <a:latin typeface="Tw Cen MT"/>
                <a:cs typeface="Tw Cen MT"/>
              </a:rPr>
              <a:t>da </a:t>
            </a:r>
            <a:r>
              <a:rPr sz="2500" spc="-5" dirty="0">
                <a:latin typeface="Tw Cen MT"/>
                <a:cs typeface="Tw Cen MT"/>
              </a:rPr>
              <a:t>tereddüt  etti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imiz </a:t>
            </a:r>
            <a:r>
              <a:rPr sz="2500" spc="-15" dirty="0">
                <a:latin typeface="Tw Cen MT"/>
                <a:cs typeface="Tw Cen MT"/>
              </a:rPr>
              <a:t>sorulardır. </a:t>
            </a:r>
            <a:r>
              <a:rPr sz="2500" spc="-5" dirty="0">
                <a:latin typeface="Tw Cen MT"/>
                <a:cs typeface="Tw Cen MT"/>
              </a:rPr>
              <a:t>Bu yüzden </a:t>
            </a:r>
            <a:r>
              <a:rPr sz="2500" spc="5" dirty="0">
                <a:latin typeface="Tw Cen MT"/>
                <a:cs typeface="Tw Cen MT"/>
              </a:rPr>
              <a:t>soruyla </a:t>
            </a:r>
            <a:r>
              <a:rPr sz="2500" spc="-5" dirty="0">
                <a:latin typeface="Tw Cen MT"/>
                <a:cs typeface="Tw Cen MT"/>
              </a:rPr>
              <a:t>inatlaşmak, “bu  </a:t>
            </a:r>
            <a:r>
              <a:rPr sz="2500" spc="10" dirty="0">
                <a:latin typeface="Tw Cen MT"/>
                <a:cs typeface="Tw Cen MT"/>
              </a:rPr>
              <a:t>soruyu </a:t>
            </a:r>
            <a:r>
              <a:rPr sz="2500" spc="-5" dirty="0">
                <a:latin typeface="Tw Cen MT"/>
                <a:cs typeface="Tw Cen MT"/>
              </a:rPr>
              <a:t>çözmezsem </a:t>
            </a:r>
            <a:r>
              <a:rPr sz="2500" spc="5" dirty="0">
                <a:latin typeface="Tw Cen MT"/>
                <a:cs typeface="Tw Cen MT"/>
              </a:rPr>
              <a:t>ölürüm!” </a:t>
            </a:r>
            <a:r>
              <a:rPr sz="2500" spc="-5" dirty="0">
                <a:latin typeface="Tw Cen MT"/>
                <a:cs typeface="Tw Cen MT"/>
              </a:rPr>
              <a:t>mantı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 testin </a:t>
            </a:r>
            <a:r>
              <a:rPr sz="2500" dirty="0">
                <a:latin typeface="Tw Cen MT"/>
                <a:cs typeface="Tw Cen MT"/>
              </a:rPr>
              <a:t>sonunda </a:t>
            </a:r>
            <a:r>
              <a:rPr sz="2500" spc="-5" dirty="0">
                <a:latin typeface="Tw Cen MT"/>
                <a:cs typeface="Tw Cen MT"/>
              </a:rPr>
              <a:t>hüsrana  </a:t>
            </a:r>
            <a:r>
              <a:rPr sz="2500" spc="-10" dirty="0">
                <a:latin typeface="Tw Cen MT"/>
                <a:cs typeface="Tw Cen MT"/>
              </a:rPr>
              <a:t>u</a:t>
            </a:r>
            <a:r>
              <a:rPr sz="2500" spc="-10" dirty="0">
                <a:latin typeface="Arial"/>
                <a:cs typeface="Arial"/>
              </a:rPr>
              <a:t>ğ</a:t>
            </a:r>
            <a:r>
              <a:rPr sz="2500" spc="-10" dirty="0">
                <a:latin typeface="Tw Cen MT"/>
                <a:cs typeface="Tw Cen MT"/>
              </a:rPr>
              <a:t>rama </a:t>
            </a:r>
            <a:r>
              <a:rPr sz="2500" dirty="0">
                <a:latin typeface="Tw Cen MT"/>
                <a:cs typeface="Tw Cen MT"/>
              </a:rPr>
              <a:t>riskini</a:t>
            </a:r>
            <a:r>
              <a:rPr sz="2500" spc="-50" dirty="0">
                <a:latin typeface="Tw Cen MT"/>
                <a:cs typeface="Tw Cen MT"/>
              </a:rPr>
              <a:t> </a:t>
            </a:r>
            <a:r>
              <a:rPr sz="2500" spc="-15" dirty="0">
                <a:latin typeface="Tw Cen MT"/>
                <a:cs typeface="Tw Cen MT"/>
              </a:rPr>
              <a:t>artırabilir.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19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80691"/>
            <a:ext cx="7885430" cy="3862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ts val="2110"/>
              </a:lnSpc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15" dirty="0">
                <a:latin typeface="Tw Cen MT"/>
                <a:cs typeface="Tw Cen MT"/>
              </a:rPr>
              <a:t>Soru </a:t>
            </a:r>
            <a:r>
              <a:rPr sz="2200" spc="-5" dirty="0">
                <a:latin typeface="Tw Cen MT"/>
                <a:cs typeface="Tw Cen MT"/>
              </a:rPr>
              <a:t>içinde </a:t>
            </a:r>
            <a:r>
              <a:rPr sz="2200" spc="-10" dirty="0">
                <a:latin typeface="Tw Cen MT"/>
                <a:cs typeface="Tw Cen MT"/>
              </a:rPr>
              <a:t>geçen </a:t>
            </a:r>
            <a:r>
              <a:rPr sz="2200" dirty="0">
                <a:latin typeface="Tw Cen MT"/>
                <a:cs typeface="Tw Cen MT"/>
              </a:rPr>
              <a:t>ipuçlarından </a:t>
            </a:r>
            <a:r>
              <a:rPr sz="2200" spc="-15" dirty="0">
                <a:latin typeface="Tw Cen MT"/>
                <a:cs typeface="Tw Cen MT"/>
              </a:rPr>
              <a:t>faydalanmayı </a:t>
            </a:r>
            <a:r>
              <a:rPr sz="2200" spc="-5" dirty="0">
                <a:latin typeface="Tw Cen MT"/>
                <a:cs typeface="Tw Cen MT"/>
              </a:rPr>
              <a:t>bilin. Bunlar </a:t>
            </a:r>
            <a:r>
              <a:rPr sz="2200" dirty="0">
                <a:latin typeface="Tw Cen MT"/>
                <a:cs typeface="Tw Cen MT"/>
              </a:rPr>
              <a:t>altı </a:t>
            </a:r>
            <a:r>
              <a:rPr sz="2200" spc="-5" dirty="0">
                <a:latin typeface="Tw Cen MT"/>
                <a:cs typeface="Tw Cen MT"/>
              </a:rPr>
              <a:t>çizili,  </a:t>
            </a:r>
            <a:r>
              <a:rPr sz="2200" spc="-20" dirty="0">
                <a:latin typeface="Tw Cen MT"/>
                <a:cs typeface="Tw Cen MT"/>
              </a:rPr>
              <a:t>koyu </a:t>
            </a:r>
            <a:r>
              <a:rPr sz="2200" spc="-10" dirty="0">
                <a:latin typeface="Tw Cen MT"/>
                <a:cs typeface="Tw Cen MT"/>
              </a:rPr>
              <a:t>puntoyla </a:t>
            </a:r>
            <a:r>
              <a:rPr sz="2200" spc="-15" dirty="0">
                <a:latin typeface="Tw Cen MT"/>
                <a:cs typeface="Tw Cen MT"/>
              </a:rPr>
              <a:t>yazılmış, </a:t>
            </a:r>
            <a:r>
              <a:rPr sz="2200" spc="5" dirty="0">
                <a:latin typeface="Tw Cen MT"/>
                <a:cs typeface="Tw Cen MT"/>
              </a:rPr>
              <a:t>tırnak </a:t>
            </a:r>
            <a:r>
              <a:rPr sz="2200" spc="-15" dirty="0">
                <a:latin typeface="Tw Cen MT"/>
                <a:cs typeface="Tw Cen MT"/>
              </a:rPr>
              <a:t>içinde, de</a:t>
            </a:r>
            <a:r>
              <a:rPr sz="2200" spc="-15" dirty="0">
                <a:latin typeface="Arial"/>
                <a:cs typeface="Arial"/>
              </a:rPr>
              <a:t>ğ</a:t>
            </a:r>
            <a:r>
              <a:rPr sz="2200" spc="-15" dirty="0">
                <a:latin typeface="Tw Cen MT"/>
                <a:cs typeface="Tw Cen MT"/>
              </a:rPr>
              <a:t>ildir, </a:t>
            </a:r>
            <a:r>
              <a:rPr sz="2200" spc="-5" dirty="0">
                <a:latin typeface="Tw Cen MT"/>
                <a:cs typeface="Tw Cen MT"/>
              </a:rPr>
              <a:t>olmaz, </a:t>
            </a:r>
            <a:r>
              <a:rPr sz="2200" dirty="0">
                <a:latin typeface="Tw Cen MT"/>
                <a:cs typeface="Tw Cen MT"/>
              </a:rPr>
              <a:t>her </a:t>
            </a:r>
            <a:r>
              <a:rPr sz="2200" spc="-5" dirty="0">
                <a:latin typeface="Tw Cen MT"/>
                <a:cs typeface="Tw Cen MT"/>
              </a:rPr>
              <a:t>zaman,  hiçbir zaman, bütün, </a:t>
            </a:r>
            <a:r>
              <a:rPr sz="2200" dirty="0">
                <a:latin typeface="Tw Cen MT"/>
                <a:cs typeface="Tw Cen MT"/>
              </a:rPr>
              <a:t>zaman </a:t>
            </a:r>
            <a:r>
              <a:rPr sz="2200" spc="-5" dirty="0">
                <a:latin typeface="Tw Cen MT"/>
                <a:cs typeface="Tw Cen MT"/>
              </a:rPr>
              <a:t>zaman, </a:t>
            </a:r>
            <a:r>
              <a:rPr sz="2200" spc="-30" dirty="0">
                <a:latin typeface="Tw Cen MT"/>
                <a:cs typeface="Tw Cen MT"/>
              </a:rPr>
              <a:t>yoktur, </a:t>
            </a:r>
            <a:r>
              <a:rPr sz="2200" spc="-25" dirty="0">
                <a:latin typeface="Tw Cen MT"/>
                <a:cs typeface="Tw Cen MT"/>
              </a:rPr>
              <a:t>vardır, </a:t>
            </a:r>
            <a:r>
              <a:rPr sz="2200" dirty="0">
                <a:latin typeface="Tw Cen MT"/>
                <a:cs typeface="Tw Cen MT"/>
              </a:rPr>
              <a:t>birbirinden </a:t>
            </a:r>
            <a:r>
              <a:rPr sz="2200" spc="5" dirty="0">
                <a:latin typeface="Tw Cen MT"/>
                <a:cs typeface="Tw Cen MT"/>
              </a:rPr>
              <a:t>farklı,  </a:t>
            </a:r>
            <a:r>
              <a:rPr sz="2200" dirty="0">
                <a:latin typeface="Tw Cen MT"/>
                <a:cs typeface="Tw Cen MT"/>
              </a:rPr>
              <a:t>birbirine </a:t>
            </a:r>
            <a:r>
              <a:rPr sz="2200" spc="-20" dirty="0">
                <a:latin typeface="Tw Cen MT"/>
                <a:cs typeface="Tw Cen MT"/>
              </a:rPr>
              <a:t>benzer, </a:t>
            </a:r>
            <a:r>
              <a:rPr sz="2200" spc="-15" dirty="0">
                <a:latin typeface="Tw Cen MT"/>
                <a:cs typeface="Tw Cen MT"/>
              </a:rPr>
              <a:t>eşde</a:t>
            </a:r>
            <a:r>
              <a:rPr sz="2200" spc="-15" dirty="0">
                <a:latin typeface="Arial"/>
                <a:cs typeface="Arial"/>
              </a:rPr>
              <a:t>ğ</a:t>
            </a:r>
            <a:r>
              <a:rPr sz="2200" spc="-15" dirty="0">
                <a:latin typeface="Tw Cen MT"/>
                <a:cs typeface="Tw Cen MT"/>
              </a:rPr>
              <a:t>er, </a:t>
            </a:r>
            <a:r>
              <a:rPr sz="2200" dirty="0">
                <a:latin typeface="Tw Cen MT"/>
                <a:cs typeface="Tw Cen MT"/>
              </a:rPr>
              <a:t>birden fazla, </a:t>
            </a:r>
            <a:r>
              <a:rPr sz="2200" spc="-10" dirty="0">
                <a:latin typeface="Tw Cen MT"/>
                <a:cs typeface="Tw Cen MT"/>
              </a:rPr>
              <a:t>ayrı ayrı, </a:t>
            </a:r>
            <a:r>
              <a:rPr sz="2200" dirty="0">
                <a:latin typeface="Tw Cen MT"/>
                <a:cs typeface="Tw Cen MT"/>
              </a:rPr>
              <a:t>iç </a:t>
            </a:r>
            <a:r>
              <a:rPr sz="2200" spc="-25" dirty="0">
                <a:latin typeface="Tw Cen MT"/>
                <a:cs typeface="Tw Cen MT"/>
              </a:rPr>
              <a:t>içe, </a:t>
            </a:r>
            <a:r>
              <a:rPr sz="2200" spc="-30" dirty="0">
                <a:latin typeface="Tw Cen MT"/>
                <a:cs typeface="Tw Cen MT"/>
              </a:rPr>
              <a:t>yan </a:t>
            </a:r>
            <a:r>
              <a:rPr sz="2200" spc="-20" dirty="0">
                <a:latin typeface="Tw Cen MT"/>
                <a:cs typeface="Tw Cen MT"/>
              </a:rPr>
              <a:t>yana,  </a:t>
            </a:r>
            <a:r>
              <a:rPr sz="2200" spc="-5" dirty="0">
                <a:latin typeface="Tw Cen MT"/>
                <a:cs typeface="Tw Cen MT"/>
              </a:rPr>
              <a:t>ikisi </a:t>
            </a:r>
            <a:r>
              <a:rPr sz="2200" dirty="0">
                <a:latin typeface="Tw Cen MT"/>
                <a:cs typeface="Tw Cen MT"/>
              </a:rPr>
              <a:t>bir arada, ana </a:t>
            </a:r>
            <a:r>
              <a:rPr sz="2200" spc="-15" dirty="0">
                <a:latin typeface="Tw Cen MT"/>
                <a:cs typeface="Tw Cen MT"/>
              </a:rPr>
              <a:t>düşünce, </a:t>
            </a:r>
            <a:r>
              <a:rPr sz="2200" spc="-30" dirty="0">
                <a:latin typeface="Tw Cen MT"/>
                <a:cs typeface="Tw Cen MT"/>
              </a:rPr>
              <a:t>yan </a:t>
            </a:r>
            <a:r>
              <a:rPr sz="2200" spc="-15" dirty="0">
                <a:latin typeface="Tw Cen MT"/>
                <a:cs typeface="Tw Cen MT"/>
              </a:rPr>
              <a:t>düşünce, </a:t>
            </a:r>
            <a:r>
              <a:rPr sz="2200" dirty="0">
                <a:latin typeface="Tw Cen MT"/>
                <a:cs typeface="Tw Cen MT"/>
              </a:rPr>
              <a:t>benzer </a:t>
            </a:r>
            <a:r>
              <a:rPr sz="2200" spc="-15" dirty="0">
                <a:latin typeface="Tw Cen MT"/>
                <a:cs typeface="Tw Cen MT"/>
              </a:rPr>
              <a:t>düşünce, </a:t>
            </a:r>
            <a:r>
              <a:rPr sz="2200" dirty="0">
                <a:latin typeface="Tw Cen MT"/>
                <a:cs typeface="Tw Cen MT"/>
              </a:rPr>
              <a:t>asla,  </a:t>
            </a:r>
            <a:r>
              <a:rPr sz="2200" spc="-15" dirty="0">
                <a:latin typeface="Tw Cen MT"/>
                <a:cs typeface="Tw Cen MT"/>
              </a:rPr>
              <a:t>genellikle, </a:t>
            </a:r>
            <a:r>
              <a:rPr sz="2200" dirty="0">
                <a:latin typeface="Tw Cen MT"/>
                <a:cs typeface="Tw Cen MT"/>
              </a:rPr>
              <a:t>ço</a:t>
            </a:r>
            <a:r>
              <a:rPr sz="2200" dirty="0">
                <a:latin typeface="Arial"/>
                <a:cs typeface="Arial"/>
              </a:rPr>
              <a:t>ğ</a:t>
            </a:r>
            <a:r>
              <a:rPr sz="2200" dirty="0">
                <a:latin typeface="Tw Cen MT"/>
                <a:cs typeface="Tw Cen MT"/>
              </a:rPr>
              <a:t>u, </a:t>
            </a:r>
            <a:r>
              <a:rPr sz="2200" spc="-20" dirty="0">
                <a:latin typeface="Tw Cen MT"/>
                <a:cs typeface="Tw Cen MT"/>
              </a:rPr>
              <a:t>vb.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ipuçlarıdır.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C7F46"/>
              </a:buClr>
              <a:buFont typeface="Wingdings"/>
              <a:buChar char=""/>
            </a:pPr>
            <a:endParaRPr sz="3050">
              <a:latin typeface="Times New Roman"/>
              <a:cs typeface="Times New Roman"/>
            </a:endParaRPr>
          </a:p>
          <a:p>
            <a:pPr marL="332740" marR="49530" indent="-320040">
              <a:lnSpc>
                <a:spcPct val="80000"/>
              </a:lnSpc>
              <a:spcBef>
                <a:spcPts val="5"/>
              </a:spcBef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5" dirty="0">
                <a:latin typeface="Tw Cen MT"/>
                <a:cs typeface="Tw Cen MT"/>
              </a:rPr>
              <a:t>Soruları </a:t>
            </a:r>
            <a:r>
              <a:rPr sz="2200" dirty="0">
                <a:latin typeface="Tw Cen MT"/>
                <a:cs typeface="Tw Cen MT"/>
              </a:rPr>
              <a:t>okurken </a:t>
            </a:r>
            <a:r>
              <a:rPr sz="2200" spc="5" dirty="0">
                <a:latin typeface="Tw Cen MT"/>
                <a:cs typeface="Tw Cen MT"/>
              </a:rPr>
              <a:t>mutlaka </a:t>
            </a:r>
            <a:r>
              <a:rPr sz="2200" dirty="0">
                <a:latin typeface="Tw Cen MT"/>
                <a:cs typeface="Tw Cen MT"/>
              </a:rPr>
              <a:t>kursun kalem </a:t>
            </a:r>
            <a:r>
              <a:rPr sz="2200" spc="-5" dirty="0">
                <a:latin typeface="Tw Cen MT"/>
                <a:cs typeface="Tw Cen MT"/>
              </a:rPr>
              <a:t>kullanın </a:t>
            </a:r>
            <a:r>
              <a:rPr sz="2200" spc="-25" dirty="0">
                <a:latin typeface="Tw Cen MT"/>
                <a:cs typeface="Tw Cen MT"/>
              </a:rPr>
              <a:t>ve </a:t>
            </a:r>
            <a:r>
              <a:rPr sz="2200" spc="-5" dirty="0">
                <a:latin typeface="Tw Cen MT"/>
                <a:cs typeface="Tw Cen MT"/>
              </a:rPr>
              <a:t>önemli ipuçlarının  altını</a:t>
            </a:r>
            <a:r>
              <a:rPr sz="2200" spc="-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çizin.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buClr>
                <a:srgbClr val="DC7F46"/>
              </a:buClr>
              <a:buFont typeface="Wingdings"/>
              <a:buChar char=""/>
            </a:pPr>
            <a:endParaRPr sz="3050">
              <a:latin typeface="Times New Roman"/>
              <a:cs typeface="Times New Roman"/>
            </a:endParaRPr>
          </a:p>
          <a:p>
            <a:pPr marL="332740" marR="129539" indent="-320040">
              <a:lnSpc>
                <a:spcPts val="2110"/>
              </a:lnSpc>
              <a:spcBef>
                <a:spcPts val="5"/>
              </a:spcBef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Tw Cen MT"/>
                <a:cs typeface="Tw Cen MT"/>
              </a:rPr>
              <a:t>Öncelikle </a:t>
            </a:r>
            <a:r>
              <a:rPr sz="2200" spc="15" dirty="0">
                <a:latin typeface="Tw Cen MT"/>
                <a:cs typeface="Tw Cen MT"/>
              </a:rPr>
              <a:t>soru </a:t>
            </a:r>
            <a:r>
              <a:rPr sz="2200" spc="-5" dirty="0">
                <a:latin typeface="Tw Cen MT"/>
                <a:cs typeface="Tw Cen MT"/>
              </a:rPr>
              <a:t>cümlesini </a:t>
            </a:r>
            <a:r>
              <a:rPr sz="2200" spc="-15" dirty="0">
                <a:latin typeface="Tw Cen MT"/>
                <a:cs typeface="Tw Cen MT"/>
              </a:rPr>
              <a:t>okuyarak </a:t>
            </a:r>
            <a:r>
              <a:rPr sz="2200" spc="-5" dirty="0">
                <a:latin typeface="Tw Cen MT"/>
                <a:cs typeface="Tw Cen MT"/>
              </a:rPr>
              <a:t>ne isteniyorsa altını çizin </a:t>
            </a:r>
            <a:r>
              <a:rPr sz="2200" spc="-25" dirty="0">
                <a:latin typeface="Tw Cen MT"/>
                <a:cs typeface="Tw Cen MT"/>
              </a:rPr>
              <a:t>ve  </a:t>
            </a:r>
            <a:r>
              <a:rPr sz="2200" spc="-5" dirty="0">
                <a:latin typeface="Tw Cen MT"/>
                <a:cs typeface="Tw Cen MT"/>
              </a:rPr>
              <a:t>aklınızdan </a:t>
            </a:r>
            <a:r>
              <a:rPr sz="2200" spc="-10" dirty="0">
                <a:latin typeface="Tw Cen MT"/>
                <a:cs typeface="Tw Cen MT"/>
              </a:rPr>
              <a:t>geçirin. </a:t>
            </a:r>
            <a:r>
              <a:rPr sz="2200" spc="-5" dirty="0">
                <a:latin typeface="Tw Cen MT"/>
                <a:cs typeface="Tw Cen MT"/>
              </a:rPr>
              <a:t>Sonra </a:t>
            </a:r>
            <a:r>
              <a:rPr sz="2200" dirty="0">
                <a:latin typeface="Tw Cen MT"/>
                <a:cs typeface="Tw Cen MT"/>
              </a:rPr>
              <a:t>metin </a:t>
            </a:r>
            <a:r>
              <a:rPr sz="2200" spc="-5" dirty="0">
                <a:latin typeface="Tw Cen MT"/>
                <a:cs typeface="Tw Cen MT"/>
              </a:rPr>
              <a:t>kısmını </a:t>
            </a:r>
            <a:r>
              <a:rPr sz="2200" spc="-15" dirty="0">
                <a:latin typeface="Tw Cen MT"/>
                <a:cs typeface="Tw Cen MT"/>
              </a:rPr>
              <a:t>okuyarak </a:t>
            </a:r>
            <a:r>
              <a:rPr sz="2200" spc="10" dirty="0">
                <a:latin typeface="Tw Cen MT"/>
                <a:cs typeface="Tw Cen MT"/>
              </a:rPr>
              <a:t>soruda </a:t>
            </a:r>
            <a:r>
              <a:rPr sz="2200" spc="-5" dirty="0">
                <a:latin typeface="Tw Cen MT"/>
                <a:cs typeface="Tw Cen MT"/>
              </a:rPr>
              <a:t>sizden  </a:t>
            </a:r>
            <a:r>
              <a:rPr sz="2200" dirty="0">
                <a:latin typeface="Tw Cen MT"/>
                <a:cs typeface="Tw Cen MT"/>
              </a:rPr>
              <a:t>istenen </a:t>
            </a:r>
            <a:r>
              <a:rPr sz="2200" spc="-5" dirty="0">
                <a:latin typeface="Tw Cen MT"/>
                <a:cs typeface="Tw Cen MT"/>
              </a:rPr>
              <a:t>kelimelerin altını çizin. </a:t>
            </a:r>
            <a:r>
              <a:rPr sz="2200" dirty="0">
                <a:latin typeface="Tw Cen MT"/>
                <a:cs typeface="Tw Cen MT"/>
              </a:rPr>
              <a:t>Daha </a:t>
            </a:r>
            <a:r>
              <a:rPr sz="2200" spc="-5" dirty="0">
                <a:latin typeface="Tw Cen MT"/>
                <a:cs typeface="Tw Cen MT"/>
              </a:rPr>
              <a:t>sonra </a:t>
            </a:r>
            <a:r>
              <a:rPr sz="2200" dirty="0">
                <a:latin typeface="Tw Cen MT"/>
                <a:cs typeface="Tw Cen MT"/>
              </a:rPr>
              <a:t>şıkları </a:t>
            </a:r>
            <a:r>
              <a:rPr sz="2200" spc="-20" dirty="0">
                <a:latin typeface="Tw Cen MT"/>
                <a:cs typeface="Tw Cen MT"/>
              </a:rPr>
              <a:t>elemeye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başlayın.</a:t>
            </a:r>
            <a:endParaRPr sz="22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20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1324" y="1057960"/>
            <a:ext cx="3613150" cy="207454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800" spc="-35" dirty="0">
                <a:solidFill>
                  <a:srgbClr val="000000"/>
                </a:solidFill>
                <a:latin typeface="Arial"/>
                <a:cs typeface="Arial"/>
              </a:rPr>
              <a:t>YAPABİLDİKLERİNİZİ</a:t>
            </a:r>
            <a:endParaRPr sz="2800">
              <a:latin typeface="Arial"/>
              <a:cs typeface="Arial"/>
            </a:endParaRPr>
          </a:p>
          <a:p>
            <a:pPr marL="18415" marR="226060">
              <a:lnSpc>
                <a:spcPct val="120700"/>
              </a:lnSpc>
              <a:spcBef>
                <a:spcPts val="25"/>
              </a:spcBef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BİLİN HER  DENEMEDEN</a:t>
            </a:r>
            <a:r>
              <a:rPr sz="2800" spc="-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Arial"/>
                <a:cs typeface="Arial"/>
              </a:rPr>
              <a:t>DERS  </a:t>
            </a:r>
            <a:r>
              <a:rPr sz="2800" spc="-15" dirty="0">
                <a:solidFill>
                  <a:srgbClr val="000000"/>
                </a:solidFill>
                <a:latin typeface="Arial"/>
                <a:cs typeface="Arial"/>
              </a:rPr>
              <a:t>ÇIKARIN.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6423" y="347979"/>
            <a:ext cx="500176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80691"/>
            <a:ext cx="7944484" cy="3862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131445" indent="-320040">
              <a:lnSpc>
                <a:spcPts val="2110"/>
              </a:lnSpc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dirty="0">
                <a:latin typeface="Tw Cen MT"/>
                <a:cs typeface="Tw Cen MT"/>
              </a:rPr>
              <a:t>Uzun paragraf </a:t>
            </a:r>
            <a:r>
              <a:rPr sz="2200" spc="5" dirty="0">
                <a:latin typeface="Tw Cen MT"/>
                <a:cs typeface="Tw Cen MT"/>
              </a:rPr>
              <a:t>sorularını </a:t>
            </a:r>
            <a:r>
              <a:rPr sz="2200" spc="-5" dirty="0">
                <a:latin typeface="Tw Cen MT"/>
                <a:cs typeface="Tw Cen MT"/>
              </a:rPr>
              <a:t>cevaplandırırken </a:t>
            </a:r>
            <a:r>
              <a:rPr sz="2200" spc="15" dirty="0">
                <a:latin typeface="Tw Cen MT"/>
                <a:cs typeface="Tw Cen MT"/>
              </a:rPr>
              <a:t>soru </a:t>
            </a:r>
            <a:r>
              <a:rPr sz="2200" spc="-5" dirty="0">
                <a:latin typeface="Tw Cen MT"/>
                <a:cs typeface="Tw Cen MT"/>
              </a:rPr>
              <a:t>cümlesini okuduktan  sonra </a:t>
            </a:r>
            <a:r>
              <a:rPr sz="2200" dirty="0">
                <a:latin typeface="Tw Cen MT"/>
                <a:cs typeface="Tw Cen MT"/>
              </a:rPr>
              <a:t>paragraftan bir </a:t>
            </a:r>
            <a:r>
              <a:rPr sz="2200" spc="-5" dirty="0">
                <a:latin typeface="Tw Cen MT"/>
                <a:cs typeface="Tw Cen MT"/>
              </a:rPr>
              <a:t>cümle </a:t>
            </a:r>
            <a:r>
              <a:rPr sz="2200" spc="-15" dirty="0">
                <a:latin typeface="Tw Cen MT"/>
                <a:cs typeface="Tw Cen MT"/>
              </a:rPr>
              <a:t>okuyarak </a:t>
            </a:r>
            <a:r>
              <a:rPr sz="2200" dirty="0">
                <a:latin typeface="Tw Cen MT"/>
                <a:cs typeface="Tw Cen MT"/>
              </a:rPr>
              <a:t>şıkları eleme </a:t>
            </a:r>
            <a:r>
              <a:rPr sz="2200" spc="-10" dirty="0">
                <a:latin typeface="Tw Cen MT"/>
                <a:cs typeface="Tw Cen MT"/>
              </a:rPr>
              <a:t>yöntemini  </a:t>
            </a:r>
            <a:r>
              <a:rPr sz="2200" spc="-5" dirty="0">
                <a:latin typeface="Tw Cen MT"/>
                <a:cs typeface="Tw Cen MT"/>
              </a:rPr>
              <a:t>kullanarak </a:t>
            </a:r>
            <a:r>
              <a:rPr sz="2200" spc="-25" dirty="0">
                <a:latin typeface="Tw Cen MT"/>
                <a:cs typeface="Tw Cen MT"/>
              </a:rPr>
              <a:t>ve </a:t>
            </a:r>
            <a:r>
              <a:rPr sz="2200" spc="-5" dirty="0">
                <a:latin typeface="Tw Cen MT"/>
                <a:cs typeface="Tw Cen MT"/>
              </a:rPr>
              <a:t>bunu </a:t>
            </a:r>
            <a:r>
              <a:rPr sz="2200" dirty="0">
                <a:latin typeface="Tw Cen MT"/>
                <a:cs typeface="Tw Cen MT"/>
              </a:rPr>
              <a:t>paragraf bitene kadar </a:t>
            </a:r>
            <a:r>
              <a:rPr sz="2200" spc="-10" dirty="0">
                <a:latin typeface="Tw Cen MT"/>
                <a:cs typeface="Tw Cen MT"/>
              </a:rPr>
              <a:t>devam </a:t>
            </a:r>
            <a:r>
              <a:rPr sz="2200" dirty="0">
                <a:latin typeface="Tw Cen MT"/>
                <a:cs typeface="Tw Cen MT"/>
              </a:rPr>
              <a:t>ettirerek de  </a:t>
            </a:r>
            <a:r>
              <a:rPr sz="2200" spc="-5" dirty="0">
                <a:latin typeface="Tw Cen MT"/>
                <a:cs typeface="Tw Cen MT"/>
              </a:rPr>
              <a:t>çözebilirsiniz.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C7F46"/>
              </a:buClr>
              <a:buFont typeface="Wingdings"/>
              <a:buChar char=""/>
            </a:pPr>
            <a:endParaRPr sz="3000">
              <a:latin typeface="Times New Roman"/>
              <a:cs typeface="Times New Roman"/>
            </a:endParaRPr>
          </a:p>
          <a:p>
            <a:pPr marL="332740" marR="732155" indent="-320040">
              <a:lnSpc>
                <a:spcPts val="2110"/>
              </a:lnSpc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5" dirty="0">
                <a:latin typeface="Tw Cen MT"/>
                <a:cs typeface="Tw Cen MT"/>
              </a:rPr>
              <a:t>Her </a:t>
            </a:r>
            <a:r>
              <a:rPr sz="2200" spc="15" dirty="0">
                <a:latin typeface="Tw Cen MT"/>
                <a:cs typeface="Tw Cen MT"/>
              </a:rPr>
              <a:t>soru </a:t>
            </a:r>
            <a:r>
              <a:rPr sz="2200" spc="-5" dirty="0">
                <a:latin typeface="Tw Cen MT"/>
                <a:cs typeface="Tw Cen MT"/>
              </a:rPr>
              <a:t>üzerinde </a:t>
            </a:r>
            <a:r>
              <a:rPr sz="2200" spc="5" dirty="0">
                <a:latin typeface="Tw Cen MT"/>
                <a:cs typeface="Tw Cen MT"/>
              </a:rPr>
              <a:t>mutlaka </a:t>
            </a:r>
            <a:r>
              <a:rPr sz="2200" dirty="0">
                <a:latin typeface="Tw Cen MT"/>
                <a:cs typeface="Tw Cen MT"/>
              </a:rPr>
              <a:t>işlem </a:t>
            </a:r>
            <a:r>
              <a:rPr sz="2200" spc="-15" dirty="0">
                <a:latin typeface="Tw Cen MT"/>
                <a:cs typeface="Tw Cen MT"/>
              </a:rPr>
              <a:t>yapın, </a:t>
            </a:r>
            <a:r>
              <a:rPr sz="2200" spc="-5" dirty="0">
                <a:latin typeface="Tw Cen MT"/>
                <a:cs typeface="Tw Cen MT"/>
              </a:rPr>
              <a:t>sonuca </a:t>
            </a:r>
            <a:r>
              <a:rPr sz="2200" dirty="0">
                <a:latin typeface="Tw Cen MT"/>
                <a:cs typeface="Tw Cen MT"/>
              </a:rPr>
              <a:t>ulaşamadı</a:t>
            </a:r>
            <a:r>
              <a:rPr sz="2200" dirty="0">
                <a:latin typeface="Arial"/>
                <a:cs typeface="Arial"/>
              </a:rPr>
              <a:t>ğ</a:t>
            </a:r>
            <a:r>
              <a:rPr sz="2200" dirty="0">
                <a:latin typeface="Tw Cen MT"/>
                <a:cs typeface="Tw Cen MT"/>
              </a:rPr>
              <a:t>ınız  zaman işlemi sondan </a:t>
            </a:r>
            <a:r>
              <a:rPr sz="2200" spc="-15" dirty="0">
                <a:latin typeface="Tw Cen MT"/>
                <a:cs typeface="Tw Cen MT"/>
              </a:rPr>
              <a:t>başlayarak </a:t>
            </a:r>
            <a:r>
              <a:rPr sz="2200" spc="-10" dirty="0">
                <a:latin typeface="Tw Cen MT"/>
                <a:cs typeface="Tw Cen MT"/>
              </a:rPr>
              <a:t>kontrol</a:t>
            </a:r>
            <a:r>
              <a:rPr sz="2200" spc="-1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ediniz.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DC7F46"/>
              </a:buClr>
              <a:buFont typeface="Wingdings"/>
              <a:buChar char=""/>
            </a:pPr>
            <a:endParaRPr sz="305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80000"/>
              </a:lnSpc>
              <a:buClr>
                <a:srgbClr val="DC7F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dirty="0">
                <a:latin typeface="Arial"/>
                <a:cs typeface="Arial"/>
              </a:rPr>
              <a:t>İ</a:t>
            </a:r>
            <a:r>
              <a:rPr sz="2200" dirty="0">
                <a:latin typeface="Tw Cen MT"/>
                <a:cs typeface="Tw Cen MT"/>
              </a:rPr>
              <a:t>ki şık arasında kaldı</a:t>
            </a:r>
            <a:r>
              <a:rPr sz="2200" dirty="0">
                <a:latin typeface="Arial"/>
                <a:cs typeface="Arial"/>
              </a:rPr>
              <a:t>ğ</a:t>
            </a:r>
            <a:r>
              <a:rPr sz="2200" dirty="0">
                <a:latin typeface="Tw Cen MT"/>
                <a:cs typeface="Tw Cen MT"/>
              </a:rPr>
              <a:t>ınız </a:t>
            </a:r>
            <a:r>
              <a:rPr sz="2200" spc="-5" dirty="0">
                <a:latin typeface="Tw Cen MT"/>
                <a:cs typeface="Tw Cen MT"/>
              </a:rPr>
              <a:t>zaman; öncelikle </a:t>
            </a:r>
            <a:r>
              <a:rPr sz="2200" spc="15" dirty="0">
                <a:latin typeface="Tw Cen MT"/>
                <a:cs typeface="Tw Cen MT"/>
              </a:rPr>
              <a:t>soru </a:t>
            </a:r>
            <a:r>
              <a:rPr sz="2200" spc="-5" dirty="0">
                <a:latin typeface="Tw Cen MT"/>
                <a:cs typeface="Tw Cen MT"/>
              </a:rPr>
              <a:t>cümlesini tekrar  okuyun, sonra iki </a:t>
            </a:r>
            <a:r>
              <a:rPr sz="2200" dirty="0">
                <a:latin typeface="Tw Cen MT"/>
                <a:cs typeface="Tw Cen MT"/>
              </a:rPr>
              <a:t>şıktan size en </a:t>
            </a:r>
            <a:r>
              <a:rPr sz="2200" spc="-10" dirty="0">
                <a:latin typeface="Tw Cen MT"/>
                <a:cs typeface="Tw Cen MT"/>
              </a:rPr>
              <a:t>kuvvetli geleni </a:t>
            </a:r>
            <a:r>
              <a:rPr sz="2200" spc="-15" dirty="0">
                <a:latin typeface="Tw Cen MT"/>
                <a:cs typeface="Tw Cen MT"/>
              </a:rPr>
              <a:t>okuyarak </a:t>
            </a:r>
            <a:r>
              <a:rPr sz="2200" spc="-5" dirty="0">
                <a:latin typeface="Tw Cen MT"/>
                <a:cs typeface="Tw Cen MT"/>
              </a:rPr>
              <a:t>metne </a:t>
            </a:r>
            <a:r>
              <a:rPr sz="2200" spc="-10" dirty="0">
                <a:latin typeface="Tw Cen MT"/>
                <a:cs typeface="Tw Cen MT"/>
              </a:rPr>
              <a:t>geçin.  </a:t>
            </a:r>
            <a:r>
              <a:rPr sz="2200" dirty="0">
                <a:latin typeface="Tw Cen MT"/>
                <a:cs typeface="Tw Cen MT"/>
              </a:rPr>
              <a:t>Ulaşmak istedi</a:t>
            </a:r>
            <a:r>
              <a:rPr sz="2200" dirty="0">
                <a:latin typeface="Arial"/>
                <a:cs typeface="Arial"/>
              </a:rPr>
              <a:t>ğ</a:t>
            </a:r>
            <a:r>
              <a:rPr sz="2200" dirty="0">
                <a:latin typeface="Tw Cen MT"/>
                <a:cs typeface="Tw Cen MT"/>
              </a:rPr>
              <a:t>iniz </a:t>
            </a:r>
            <a:r>
              <a:rPr sz="2200" spc="-5" dirty="0">
                <a:latin typeface="Tw Cen MT"/>
                <a:cs typeface="Tw Cen MT"/>
              </a:rPr>
              <a:t>sonucu buldu</a:t>
            </a:r>
            <a:r>
              <a:rPr sz="2200" spc="-5" dirty="0">
                <a:latin typeface="Arial"/>
                <a:cs typeface="Arial"/>
              </a:rPr>
              <a:t>ğ</a:t>
            </a:r>
            <a:r>
              <a:rPr sz="2200" spc="-5" dirty="0">
                <a:latin typeface="Tw Cen MT"/>
                <a:cs typeface="Tw Cen MT"/>
              </a:rPr>
              <a:t>unuz </a:t>
            </a:r>
            <a:r>
              <a:rPr sz="2200" dirty="0">
                <a:latin typeface="Tw Cen MT"/>
                <a:cs typeface="Tw Cen MT"/>
              </a:rPr>
              <a:t>zaman </a:t>
            </a:r>
            <a:r>
              <a:rPr sz="2200" spc="15" dirty="0">
                <a:latin typeface="Tw Cen MT"/>
                <a:cs typeface="Tw Cen MT"/>
              </a:rPr>
              <a:t>do</a:t>
            </a:r>
            <a:r>
              <a:rPr sz="2200" spc="15" dirty="0">
                <a:latin typeface="Arial"/>
                <a:cs typeface="Arial"/>
              </a:rPr>
              <a:t>ğ</a:t>
            </a:r>
            <a:r>
              <a:rPr sz="2200" spc="15" dirty="0">
                <a:latin typeface="Tw Cen MT"/>
                <a:cs typeface="Tw Cen MT"/>
              </a:rPr>
              <a:t>ru </a:t>
            </a:r>
            <a:r>
              <a:rPr sz="2200" spc="-10" dirty="0">
                <a:latin typeface="Tw Cen MT"/>
                <a:cs typeface="Tw Cen MT"/>
              </a:rPr>
              <a:t>cevap </a:t>
            </a:r>
            <a:r>
              <a:rPr sz="2200" dirty="0">
                <a:latin typeface="Tw Cen MT"/>
                <a:cs typeface="Tw Cen MT"/>
              </a:rPr>
              <a:t>bu </a:t>
            </a:r>
            <a:r>
              <a:rPr sz="2200" spc="-20" dirty="0">
                <a:latin typeface="Tw Cen MT"/>
                <a:cs typeface="Tw Cen MT"/>
              </a:rPr>
              <a:t>şıktır.  </a:t>
            </a:r>
            <a:r>
              <a:rPr sz="2200" spc="5" dirty="0">
                <a:latin typeface="Tw Cen MT"/>
                <a:cs typeface="Tw Cen MT"/>
              </a:rPr>
              <a:t>E</a:t>
            </a:r>
            <a:r>
              <a:rPr sz="2200" spc="5" dirty="0">
                <a:latin typeface="Arial"/>
                <a:cs typeface="Arial"/>
              </a:rPr>
              <a:t>ğ</a:t>
            </a:r>
            <a:r>
              <a:rPr sz="2200" spc="5" dirty="0">
                <a:latin typeface="Tw Cen MT"/>
                <a:cs typeface="Tw Cen MT"/>
              </a:rPr>
              <a:t>er </a:t>
            </a:r>
            <a:r>
              <a:rPr sz="2200" dirty="0">
                <a:latin typeface="Tw Cen MT"/>
                <a:cs typeface="Tw Cen MT"/>
              </a:rPr>
              <a:t>bulamadıysanız </a:t>
            </a:r>
            <a:r>
              <a:rPr sz="2200" spc="15" dirty="0">
                <a:latin typeface="Tw Cen MT"/>
                <a:cs typeface="Tw Cen MT"/>
              </a:rPr>
              <a:t>do</a:t>
            </a:r>
            <a:r>
              <a:rPr sz="2200" spc="15" dirty="0">
                <a:latin typeface="Arial"/>
                <a:cs typeface="Arial"/>
              </a:rPr>
              <a:t>ğ</a:t>
            </a:r>
            <a:r>
              <a:rPr sz="2200" spc="15" dirty="0">
                <a:latin typeface="Tw Cen MT"/>
                <a:cs typeface="Tw Cen MT"/>
              </a:rPr>
              <a:t>ru </a:t>
            </a:r>
            <a:r>
              <a:rPr sz="2200" spc="-10" dirty="0">
                <a:latin typeface="Tw Cen MT"/>
                <a:cs typeface="Tw Cen MT"/>
              </a:rPr>
              <a:t>cevap di</a:t>
            </a:r>
            <a:r>
              <a:rPr sz="2200" spc="-10" dirty="0">
                <a:latin typeface="Arial"/>
                <a:cs typeface="Arial"/>
              </a:rPr>
              <a:t>ğ</a:t>
            </a:r>
            <a:r>
              <a:rPr sz="2200" spc="-10" dirty="0">
                <a:latin typeface="Tw Cen MT"/>
                <a:cs typeface="Tw Cen MT"/>
              </a:rPr>
              <a:t>eridir. </a:t>
            </a:r>
            <a:r>
              <a:rPr sz="2200" dirty="0">
                <a:latin typeface="Tw Cen MT"/>
                <a:cs typeface="Tw Cen MT"/>
              </a:rPr>
              <a:t>Hemen </a:t>
            </a:r>
            <a:r>
              <a:rPr sz="2200" spc="5" dirty="0">
                <a:latin typeface="Tw Cen MT"/>
                <a:cs typeface="Tw Cen MT"/>
              </a:rPr>
              <a:t>di</a:t>
            </a:r>
            <a:r>
              <a:rPr sz="2200" spc="5" dirty="0">
                <a:latin typeface="Arial"/>
                <a:cs typeface="Arial"/>
              </a:rPr>
              <a:t>ğ</a:t>
            </a:r>
            <a:r>
              <a:rPr sz="2200" spc="5" dirty="0">
                <a:latin typeface="Tw Cen MT"/>
                <a:cs typeface="Tw Cen MT"/>
              </a:rPr>
              <a:t>er </a:t>
            </a:r>
            <a:r>
              <a:rPr sz="2200" dirty="0">
                <a:latin typeface="Tw Cen MT"/>
                <a:cs typeface="Tw Cen MT"/>
              </a:rPr>
              <a:t>seçene</a:t>
            </a:r>
            <a:r>
              <a:rPr sz="2200" dirty="0">
                <a:latin typeface="Arial"/>
                <a:cs typeface="Arial"/>
              </a:rPr>
              <a:t>ğ</a:t>
            </a:r>
            <a:r>
              <a:rPr sz="2200" dirty="0">
                <a:latin typeface="Tw Cen MT"/>
                <a:cs typeface="Tw Cen MT"/>
              </a:rPr>
              <a:t>i  </a:t>
            </a:r>
            <a:r>
              <a:rPr sz="2200" spc="-10" dirty="0">
                <a:latin typeface="Tw Cen MT"/>
                <a:cs typeface="Tw Cen MT"/>
              </a:rPr>
              <a:t>işaretleyin.</a:t>
            </a:r>
            <a:endParaRPr sz="22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22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4" name="object 4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65580" y="1962403"/>
            <a:ext cx="7539355" cy="36912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45" dirty="0">
                <a:latin typeface="Tw Cen MT"/>
                <a:cs typeface="Tw Cen MT"/>
              </a:rPr>
              <a:t>Test </a:t>
            </a:r>
            <a:r>
              <a:rPr sz="4400" b="1" spc="-15" dirty="0">
                <a:latin typeface="Tw Cen MT"/>
                <a:cs typeface="Tw Cen MT"/>
              </a:rPr>
              <a:t>çözmede </a:t>
            </a:r>
            <a:r>
              <a:rPr sz="4400" b="1" spc="-5" dirty="0">
                <a:latin typeface="Tw Cen MT"/>
                <a:cs typeface="Tw Cen MT"/>
              </a:rPr>
              <a:t>3 unsur</a:t>
            </a:r>
            <a:r>
              <a:rPr sz="4400" b="1" spc="75" dirty="0">
                <a:latin typeface="Tw Cen MT"/>
                <a:cs typeface="Tw Cen MT"/>
              </a:rPr>
              <a:t> </a:t>
            </a:r>
            <a:r>
              <a:rPr sz="4400" b="1" dirty="0">
                <a:latin typeface="Tw Cen MT"/>
                <a:cs typeface="Tw Cen MT"/>
              </a:rPr>
              <a:t>önemlidir:</a:t>
            </a:r>
            <a:endParaRPr sz="44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05"/>
              </a:spcBef>
              <a:buClr>
                <a:srgbClr val="FF0000"/>
              </a:buClr>
              <a:buSzPct val="60000"/>
              <a:buFont typeface="Wingdings"/>
              <a:buChar char=""/>
              <a:tabLst>
                <a:tab pos="332740" algn="l"/>
              </a:tabLst>
            </a:pPr>
            <a:r>
              <a:rPr sz="6000" b="1" spc="-5" dirty="0">
                <a:latin typeface="Tw Cen MT"/>
                <a:cs typeface="Tw Cen MT"/>
              </a:rPr>
              <a:t>Bilgi</a:t>
            </a:r>
            <a:endParaRPr sz="60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FF0000"/>
              </a:buClr>
              <a:buSzPct val="60000"/>
              <a:buFont typeface="Wingdings"/>
              <a:buChar char=""/>
              <a:tabLst>
                <a:tab pos="332740" algn="l"/>
              </a:tabLst>
            </a:pPr>
            <a:r>
              <a:rPr sz="6000" b="1" spc="-120" dirty="0">
                <a:latin typeface="Tw Cen MT"/>
                <a:cs typeface="Tw Cen MT"/>
              </a:rPr>
              <a:t>Yorum</a:t>
            </a:r>
            <a:endParaRPr sz="60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FF0000"/>
              </a:buClr>
              <a:buSzPct val="60000"/>
              <a:buFont typeface="Wingdings"/>
              <a:buChar char=""/>
              <a:tabLst>
                <a:tab pos="332740" algn="l"/>
              </a:tabLst>
            </a:pPr>
            <a:r>
              <a:rPr sz="6000" b="1" dirty="0">
                <a:latin typeface="Tw Cen MT"/>
                <a:cs typeface="Tw Cen MT"/>
              </a:rPr>
              <a:t>Hız</a:t>
            </a:r>
            <a:endParaRPr sz="60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81200"/>
            <a:ext cx="7946390" cy="4098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42545" indent="-320040">
              <a:lnSpc>
                <a:spcPct val="8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" dirty="0">
                <a:latin typeface="Tw Cen MT"/>
                <a:cs typeface="Tw Cen MT"/>
              </a:rPr>
              <a:t>Her test </a:t>
            </a:r>
            <a:r>
              <a:rPr sz="2500" dirty="0">
                <a:latin typeface="Tw Cen MT"/>
                <a:cs typeface="Tw Cen MT"/>
              </a:rPr>
              <a:t>bölümü </a:t>
            </a:r>
            <a:r>
              <a:rPr sz="2500" spc="-5">
                <a:latin typeface="Tw Cen MT"/>
                <a:cs typeface="Tw Cen MT"/>
              </a:rPr>
              <a:t>arasında </a:t>
            </a:r>
            <a:r>
              <a:rPr lang="tr-TR" sz="2500" dirty="0" smtClean="0">
                <a:latin typeface="Tw Cen MT"/>
                <a:cs typeface="Tw Cen MT"/>
              </a:rPr>
              <a:t>birkaç </a:t>
            </a:r>
            <a:r>
              <a:rPr sz="2500" spc="-5" smtClean="0">
                <a:latin typeface="Tw Cen MT"/>
                <a:cs typeface="Tw Cen MT"/>
              </a:rPr>
              <a:t>dakika </a:t>
            </a:r>
            <a:r>
              <a:rPr sz="2500" spc="-5" dirty="0">
                <a:latin typeface="Tw Cen MT"/>
                <a:cs typeface="Tw Cen MT"/>
              </a:rPr>
              <a:t>verilmeli,  </a:t>
            </a:r>
            <a:r>
              <a:rPr sz="2500" spc="-10" dirty="0">
                <a:latin typeface="Tw Cen MT"/>
                <a:cs typeface="Tw Cen MT"/>
              </a:rPr>
              <a:t>bu </a:t>
            </a:r>
            <a:r>
              <a:rPr sz="2500" spc="-15" dirty="0">
                <a:latin typeface="Tw Cen MT"/>
                <a:cs typeface="Tw Cen MT"/>
              </a:rPr>
              <a:t>arada </a:t>
            </a:r>
            <a:r>
              <a:rPr sz="2500" spc="-5" dirty="0">
                <a:latin typeface="Tw Cen MT"/>
                <a:cs typeface="Tw Cen MT"/>
              </a:rPr>
              <a:t>gözler </a:t>
            </a:r>
            <a:r>
              <a:rPr sz="2500" dirty="0">
                <a:latin typeface="Tw Cen MT"/>
                <a:cs typeface="Tw Cen MT"/>
              </a:rPr>
              <a:t>dinlendirilmeli, vücut </a:t>
            </a:r>
            <a:r>
              <a:rPr sz="2500" spc="-10" dirty="0">
                <a:latin typeface="Tw Cen MT"/>
                <a:cs typeface="Tw Cen MT"/>
              </a:rPr>
              <a:t>hareket </a:t>
            </a:r>
            <a:r>
              <a:rPr sz="2500" spc="-15" dirty="0">
                <a:latin typeface="Tw Cen MT"/>
                <a:cs typeface="Tw Cen MT"/>
              </a:rPr>
              <a:t>ettirilmelidir.  </a:t>
            </a:r>
            <a:r>
              <a:rPr sz="2500" spc="-25" dirty="0">
                <a:latin typeface="Tw Cen MT"/>
                <a:cs typeface="Tw Cen MT"/>
              </a:rPr>
              <a:t>Kan </a:t>
            </a:r>
            <a:r>
              <a:rPr sz="2500" spc="-5" dirty="0">
                <a:latin typeface="Tw Cen MT"/>
                <a:cs typeface="Tw Cen MT"/>
              </a:rPr>
              <a:t>dolaşımı </a:t>
            </a:r>
            <a:r>
              <a:rPr sz="2500" dirty="0">
                <a:latin typeface="Tw Cen MT"/>
                <a:cs typeface="Tw Cen MT"/>
              </a:rPr>
              <a:t>hızlandırılmalı, </a:t>
            </a:r>
            <a:r>
              <a:rPr sz="2500" spc="-20" dirty="0">
                <a:latin typeface="Tw Cen MT"/>
                <a:cs typeface="Tw Cen MT"/>
              </a:rPr>
              <a:t>beynin </a:t>
            </a:r>
            <a:r>
              <a:rPr sz="2500" spc="-15" dirty="0">
                <a:latin typeface="Tw Cen MT"/>
                <a:cs typeface="Tw Cen MT"/>
              </a:rPr>
              <a:t>ihtiyaç </a:t>
            </a:r>
            <a:r>
              <a:rPr sz="2500" spc="-20" dirty="0">
                <a:latin typeface="Tw Cen MT"/>
                <a:cs typeface="Tw Cen MT"/>
              </a:rPr>
              <a:t>duydu</a:t>
            </a:r>
            <a:r>
              <a:rPr sz="2500" spc="-20" dirty="0">
                <a:latin typeface="Arial"/>
                <a:cs typeface="Arial"/>
              </a:rPr>
              <a:t>ğ</a:t>
            </a:r>
            <a:r>
              <a:rPr sz="2500" spc="-20" dirty="0">
                <a:latin typeface="Tw Cen MT"/>
                <a:cs typeface="Tw Cen MT"/>
              </a:rPr>
              <a:t>u </a:t>
            </a:r>
            <a:r>
              <a:rPr sz="2500" spc="5" dirty="0">
                <a:latin typeface="Tw Cen MT"/>
                <a:cs typeface="Tw Cen MT"/>
              </a:rPr>
              <a:t>enerji,  </a:t>
            </a:r>
            <a:r>
              <a:rPr sz="2500" spc="-5" dirty="0">
                <a:latin typeface="Tw Cen MT"/>
                <a:cs typeface="Tw Cen MT"/>
              </a:rPr>
              <a:t>kan dolaşımı </a:t>
            </a:r>
            <a:r>
              <a:rPr sz="2500" spc="-15" dirty="0">
                <a:latin typeface="Tw Cen MT"/>
                <a:cs typeface="Tw Cen MT"/>
              </a:rPr>
              <a:t>sayesinde</a:t>
            </a:r>
            <a:r>
              <a:rPr sz="2500" dirty="0">
                <a:latin typeface="Tw Cen MT"/>
                <a:cs typeface="Tw Cen MT"/>
              </a:rPr>
              <a:t> </a:t>
            </a:r>
            <a:r>
              <a:rPr sz="2500" spc="-20" dirty="0">
                <a:latin typeface="Tw Cen MT"/>
                <a:cs typeface="Tw Cen MT"/>
              </a:rPr>
              <a:t>verilmelidir.</a:t>
            </a:r>
            <a:endParaRPr sz="25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C7F46"/>
              </a:buClr>
              <a:buFont typeface="Wingdings"/>
              <a:buChar char=""/>
            </a:pPr>
            <a:endParaRPr sz="3250">
              <a:latin typeface="Times New Roman"/>
              <a:cs typeface="Times New Roman"/>
            </a:endParaRPr>
          </a:p>
          <a:p>
            <a:pPr marL="332740" marR="5080" indent="-320040">
              <a:lnSpc>
                <a:spcPct val="80000"/>
              </a:lnSpc>
              <a:spcBef>
                <a:spcPts val="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" dirty="0">
                <a:latin typeface="Tw Cen MT"/>
                <a:cs typeface="Tw Cen MT"/>
              </a:rPr>
              <a:t>Çok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dirty="0">
                <a:latin typeface="Tw Cen MT"/>
                <a:cs typeface="Tw Cen MT"/>
              </a:rPr>
              <a:t>çözün. Bir </a:t>
            </a:r>
            <a:r>
              <a:rPr sz="2500" spc="-5" dirty="0">
                <a:latin typeface="Tw Cen MT"/>
                <a:cs typeface="Tw Cen MT"/>
              </a:rPr>
              <a:t>günde çözebilece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iniz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10" dirty="0">
                <a:latin typeface="Tw Cen MT"/>
                <a:cs typeface="Tw Cen MT"/>
              </a:rPr>
              <a:t>sayısını  </a:t>
            </a:r>
            <a:r>
              <a:rPr sz="2500" spc="-5" dirty="0">
                <a:latin typeface="Tw Cen MT"/>
                <a:cs typeface="Tw Cen MT"/>
              </a:rPr>
              <a:t>belirleyip </a:t>
            </a:r>
            <a:r>
              <a:rPr sz="2500" dirty="0">
                <a:latin typeface="Tw Cen MT"/>
                <a:cs typeface="Tw Cen MT"/>
              </a:rPr>
              <a:t>her </a:t>
            </a:r>
            <a:r>
              <a:rPr sz="2500" spc="-10" dirty="0">
                <a:latin typeface="Tw Cen MT"/>
                <a:cs typeface="Tw Cen MT"/>
              </a:rPr>
              <a:t>15 </a:t>
            </a:r>
            <a:r>
              <a:rPr sz="2500" spc="-5" dirty="0">
                <a:latin typeface="Tw Cen MT"/>
                <a:cs typeface="Tw Cen MT"/>
              </a:rPr>
              <a:t>günde bir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10" dirty="0">
                <a:latin typeface="Tw Cen MT"/>
                <a:cs typeface="Tw Cen MT"/>
              </a:rPr>
              <a:t>sayısını </a:t>
            </a:r>
            <a:r>
              <a:rPr sz="2500" spc="5" dirty="0">
                <a:latin typeface="Tw Cen MT"/>
                <a:cs typeface="Tw Cen MT"/>
              </a:rPr>
              <a:t>arttırın. </a:t>
            </a:r>
            <a:r>
              <a:rPr sz="2500" spc="-10" dirty="0">
                <a:latin typeface="Tw Cen MT"/>
                <a:cs typeface="Tw Cen MT"/>
              </a:rPr>
              <a:t>Böylece </a:t>
            </a:r>
            <a:r>
              <a:rPr sz="2500" spc="-5" dirty="0">
                <a:latin typeface="Tw Cen MT"/>
                <a:cs typeface="Tw Cen MT"/>
              </a:rPr>
              <a:t>çok  </a:t>
            </a:r>
            <a:r>
              <a:rPr sz="2500" spc="-15" dirty="0">
                <a:latin typeface="Tw Cen MT"/>
                <a:cs typeface="Tw Cen MT"/>
              </a:rPr>
              <a:t>sayıda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20" dirty="0">
                <a:latin typeface="Tw Cen MT"/>
                <a:cs typeface="Tw Cen MT"/>
              </a:rPr>
              <a:t>çözüp, </a:t>
            </a:r>
            <a:r>
              <a:rPr sz="2500" spc="-5" dirty="0">
                <a:latin typeface="Tw Cen MT"/>
                <a:cs typeface="Tw Cen MT"/>
              </a:rPr>
              <a:t>ÖSYM”nin </a:t>
            </a:r>
            <a:r>
              <a:rPr sz="2500" spc="-25" dirty="0">
                <a:latin typeface="Tw Cen MT"/>
                <a:cs typeface="Tw Cen MT"/>
              </a:rPr>
              <a:t>yaptı</a:t>
            </a:r>
            <a:r>
              <a:rPr sz="2500" spc="-25" dirty="0">
                <a:latin typeface="Arial"/>
                <a:cs typeface="Arial"/>
              </a:rPr>
              <a:t>ğ</a:t>
            </a:r>
            <a:r>
              <a:rPr sz="2500" spc="-25" dirty="0">
                <a:latin typeface="Tw Cen MT"/>
                <a:cs typeface="Tw Cen MT"/>
              </a:rPr>
              <a:t>ı </a:t>
            </a:r>
            <a:r>
              <a:rPr sz="2500" spc="-5" dirty="0">
                <a:latin typeface="Tw Cen MT"/>
                <a:cs typeface="Tw Cen MT"/>
              </a:rPr>
              <a:t>sınavlardaki </a:t>
            </a:r>
            <a:r>
              <a:rPr sz="2500" spc="10" dirty="0">
                <a:latin typeface="Tw Cen MT"/>
                <a:cs typeface="Tw Cen MT"/>
              </a:rPr>
              <a:t>soru  </a:t>
            </a:r>
            <a:r>
              <a:rPr sz="2500" dirty="0">
                <a:latin typeface="Tw Cen MT"/>
                <a:cs typeface="Tw Cen MT"/>
              </a:rPr>
              <a:t>tiplerini</a:t>
            </a:r>
            <a:r>
              <a:rPr sz="2500" spc="-75" dirty="0">
                <a:latin typeface="Tw Cen MT"/>
                <a:cs typeface="Tw Cen MT"/>
              </a:rPr>
              <a:t> </a:t>
            </a:r>
            <a:r>
              <a:rPr sz="2500" spc="-10" dirty="0">
                <a:latin typeface="Tw Cen MT"/>
                <a:cs typeface="Tw Cen MT"/>
              </a:rPr>
              <a:t>yakalarsınız.</a:t>
            </a:r>
            <a:endParaRPr sz="25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C7F46"/>
              </a:buClr>
              <a:buFont typeface="Wingdings"/>
              <a:buChar char=""/>
            </a:pPr>
            <a:endParaRPr sz="3300">
              <a:latin typeface="Times New Roman"/>
              <a:cs typeface="Times New Roman"/>
            </a:endParaRPr>
          </a:p>
          <a:p>
            <a:pPr marL="332740" marR="97790" indent="-320040">
              <a:lnSpc>
                <a:spcPct val="8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spc="-5" dirty="0">
                <a:latin typeface="Tw Cen MT"/>
                <a:cs typeface="Tw Cen MT"/>
              </a:rPr>
              <a:t>Ö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renci Seçme </a:t>
            </a:r>
            <a:r>
              <a:rPr sz="2500" dirty="0">
                <a:latin typeface="Tw Cen MT"/>
                <a:cs typeface="Tw Cen MT"/>
              </a:rPr>
              <a:t>Sınavına </a:t>
            </a:r>
            <a:r>
              <a:rPr sz="2500" spc="-10" dirty="0">
                <a:latin typeface="Tw Cen MT"/>
                <a:cs typeface="Tw Cen MT"/>
              </a:rPr>
              <a:t>kadar </a:t>
            </a:r>
            <a:r>
              <a:rPr sz="2500" dirty="0">
                <a:latin typeface="Tw Cen MT"/>
                <a:cs typeface="Tw Cen MT"/>
              </a:rPr>
              <a:t>son </a:t>
            </a:r>
            <a:r>
              <a:rPr sz="2500" spc="-10" dirty="0">
                <a:latin typeface="Tw Cen MT"/>
                <a:cs typeface="Tw Cen MT"/>
              </a:rPr>
              <a:t>10-15 </a:t>
            </a:r>
            <a:r>
              <a:rPr sz="2500" spc="-5" dirty="0">
                <a:latin typeface="Tw Cen MT"/>
                <a:cs typeface="Tw Cen MT"/>
              </a:rPr>
              <a:t>yılda </a:t>
            </a:r>
            <a:r>
              <a:rPr sz="2500" dirty="0">
                <a:latin typeface="Tw Cen MT"/>
                <a:cs typeface="Tw Cen MT"/>
              </a:rPr>
              <a:t>çıkmış  </a:t>
            </a:r>
            <a:r>
              <a:rPr sz="2500" spc="5" dirty="0">
                <a:latin typeface="Tw Cen MT"/>
                <a:cs typeface="Tw Cen MT"/>
              </a:rPr>
              <a:t>soruların </a:t>
            </a:r>
            <a:r>
              <a:rPr sz="2500" dirty="0">
                <a:latin typeface="Tw Cen MT"/>
                <a:cs typeface="Tw Cen MT"/>
              </a:rPr>
              <a:t>çözülmesi, </a:t>
            </a:r>
            <a:r>
              <a:rPr sz="2500" spc="-5" dirty="0">
                <a:latin typeface="Tw Cen MT"/>
                <a:cs typeface="Tw Cen MT"/>
              </a:rPr>
              <a:t>ÖSS </a:t>
            </a:r>
            <a:r>
              <a:rPr sz="2500" spc="5" dirty="0">
                <a:latin typeface="Tw Cen MT"/>
                <a:cs typeface="Tw Cen MT"/>
              </a:rPr>
              <a:t>sorularına </a:t>
            </a:r>
            <a:r>
              <a:rPr sz="2500" dirty="0">
                <a:latin typeface="Tw Cen MT"/>
                <a:cs typeface="Tw Cen MT"/>
              </a:rPr>
              <a:t>aşinalı</a:t>
            </a:r>
            <a:r>
              <a:rPr sz="2500" dirty="0">
                <a:latin typeface="Arial"/>
                <a:cs typeface="Arial"/>
              </a:rPr>
              <a:t>ğ</a:t>
            </a:r>
            <a:r>
              <a:rPr sz="2500" dirty="0">
                <a:latin typeface="Tw Cen MT"/>
                <a:cs typeface="Tw Cen MT"/>
              </a:rPr>
              <a:t>ınızı</a:t>
            </a:r>
            <a:r>
              <a:rPr sz="2500" spc="-70" dirty="0">
                <a:latin typeface="Tw Cen MT"/>
                <a:cs typeface="Tw Cen MT"/>
              </a:rPr>
              <a:t> </a:t>
            </a:r>
            <a:r>
              <a:rPr sz="2500" spc="-15" dirty="0">
                <a:latin typeface="Tw Cen MT"/>
                <a:cs typeface="Tw Cen MT"/>
              </a:rPr>
              <a:t>artıracaktır.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23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43271" y="347979"/>
            <a:ext cx="507492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04036" y="1061110"/>
            <a:ext cx="3220085" cy="151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>
              <a:lnSpc>
                <a:spcPts val="1900"/>
              </a:lnSpc>
            </a:pPr>
            <a:r>
              <a:rPr sz="2000" b="1" dirty="0">
                <a:latin typeface="Arial"/>
                <a:cs typeface="Arial"/>
              </a:rPr>
              <a:t>GEÇMİŞ</a:t>
            </a:r>
            <a:endParaRPr sz="2000">
              <a:latin typeface="Arial"/>
              <a:cs typeface="Arial"/>
            </a:endParaRPr>
          </a:p>
          <a:p>
            <a:pPr marL="12700" marR="267335">
              <a:lnSpc>
                <a:spcPct val="80000"/>
              </a:lnSpc>
              <a:spcBef>
                <a:spcPts val="370"/>
              </a:spcBef>
            </a:pPr>
            <a:r>
              <a:rPr sz="2000" b="1" spc="-5" dirty="0">
                <a:latin typeface="Arial"/>
                <a:cs typeface="Arial"/>
              </a:rPr>
              <a:t>OLUMSUZLUKLARDAN  </a:t>
            </a:r>
            <a:r>
              <a:rPr sz="2000" b="1" spc="-10" dirty="0">
                <a:latin typeface="Arial"/>
                <a:cs typeface="Arial"/>
              </a:rPr>
              <a:t>DERS </a:t>
            </a:r>
            <a:r>
              <a:rPr sz="2000" b="1" spc="-75" dirty="0">
                <a:latin typeface="Arial"/>
                <a:cs typeface="Arial"/>
              </a:rPr>
              <a:t>ALIP, </a:t>
            </a:r>
            <a:r>
              <a:rPr sz="2000" b="1" spc="-15" dirty="0">
                <a:latin typeface="Arial"/>
                <a:cs typeface="Arial"/>
              </a:rPr>
              <a:t>ONLARI </a:t>
            </a:r>
            <a:r>
              <a:rPr sz="2000" b="1" spc="-5" dirty="0">
                <a:latin typeface="Arial"/>
                <a:cs typeface="Arial"/>
              </a:rPr>
              <a:t>BİR  </a:t>
            </a:r>
            <a:r>
              <a:rPr sz="2000" b="1" spc="-20" dirty="0">
                <a:latin typeface="Arial"/>
                <a:cs typeface="Arial"/>
              </a:rPr>
              <a:t>KENARA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İTELİM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</a:pPr>
            <a:r>
              <a:rPr sz="2000" b="1" spc="-10" dirty="0">
                <a:latin typeface="Arial"/>
                <a:cs typeface="Arial"/>
              </a:rPr>
              <a:t>HER </a:t>
            </a:r>
            <a:r>
              <a:rPr sz="2000" b="1" spc="-30" dirty="0">
                <a:latin typeface="Arial"/>
                <a:cs typeface="Arial"/>
              </a:rPr>
              <a:t>SINAVDAN </a:t>
            </a:r>
            <a:r>
              <a:rPr sz="2000" b="1" spc="-5" dirty="0">
                <a:latin typeface="Arial"/>
                <a:cs typeface="Arial"/>
              </a:rPr>
              <a:t>BİR </a:t>
            </a:r>
            <a:r>
              <a:rPr sz="2000" b="1" spc="-10" dirty="0">
                <a:latin typeface="Arial"/>
                <a:cs typeface="Arial"/>
              </a:rPr>
              <a:t>DERS  </a:t>
            </a:r>
            <a:r>
              <a:rPr sz="2000" b="1" spc="-15" dirty="0">
                <a:latin typeface="Arial"/>
                <a:cs typeface="Arial"/>
              </a:rPr>
              <a:t>ÇIKARALIM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4" name="object 4"/>
          <p:cNvSpPr/>
          <p:nvPr/>
        </p:nvSpPr>
        <p:spPr>
          <a:xfrm>
            <a:off x="1380744" y="1942083"/>
            <a:ext cx="8168640" cy="4700270"/>
          </a:xfrm>
          <a:custGeom>
            <a:avLst/>
            <a:gdLst/>
            <a:ahLst/>
            <a:cxnLst/>
            <a:rect l="l" t="t" r="r" b="b"/>
            <a:pathLst>
              <a:path w="8168640" h="4700270">
                <a:moveTo>
                  <a:pt x="8168639" y="0"/>
                </a:moveTo>
                <a:lnTo>
                  <a:pt x="0" y="0"/>
                </a:lnTo>
                <a:lnTo>
                  <a:pt x="0" y="4700016"/>
                </a:lnTo>
                <a:lnTo>
                  <a:pt x="8168639" y="4700016"/>
                </a:lnTo>
                <a:lnTo>
                  <a:pt x="8168639" y="4693920"/>
                </a:lnTo>
                <a:lnTo>
                  <a:pt x="15240" y="4693920"/>
                </a:lnTo>
                <a:lnTo>
                  <a:pt x="9143" y="4687825"/>
                </a:lnTo>
                <a:lnTo>
                  <a:pt x="15240" y="4687825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700270">
                <a:moveTo>
                  <a:pt x="15240" y="4687825"/>
                </a:moveTo>
                <a:lnTo>
                  <a:pt x="9143" y="4687825"/>
                </a:lnTo>
                <a:lnTo>
                  <a:pt x="15240" y="4693920"/>
                </a:lnTo>
                <a:lnTo>
                  <a:pt x="15240" y="4687825"/>
                </a:lnTo>
                <a:close/>
              </a:path>
              <a:path w="8168640" h="4700270">
                <a:moveTo>
                  <a:pt x="8153400" y="4687825"/>
                </a:moveTo>
                <a:lnTo>
                  <a:pt x="15240" y="4687825"/>
                </a:lnTo>
                <a:lnTo>
                  <a:pt x="15240" y="4693920"/>
                </a:lnTo>
                <a:lnTo>
                  <a:pt x="8153400" y="4693920"/>
                </a:lnTo>
                <a:lnTo>
                  <a:pt x="8153400" y="4687825"/>
                </a:lnTo>
                <a:close/>
              </a:path>
              <a:path w="8168640" h="4700270">
                <a:moveTo>
                  <a:pt x="8153400" y="6095"/>
                </a:moveTo>
                <a:lnTo>
                  <a:pt x="8153400" y="4693920"/>
                </a:lnTo>
                <a:lnTo>
                  <a:pt x="8162544" y="4687825"/>
                </a:lnTo>
                <a:lnTo>
                  <a:pt x="8168639" y="4687825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700270">
                <a:moveTo>
                  <a:pt x="8168639" y="4687825"/>
                </a:moveTo>
                <a:lnTo>
                  <a:pt x="8162544" y="4687825"/>
                </a:lnTo>
                <a:lnTo>
                  <a:pt x="8153400" y="4693920"/>
                </a:lnTo>
                <a:lnTo>
                  <a:pt x="8168639" y="4693920"/>
                </a:lnTo>
                <a:lnTo>
                  <a:pt x="8168639" y="4687825"/>
                </a:lnTo>
                <a:close/>
              </a:path>
              <a:path w="8168640" h="470027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70027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70027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65580" y="1981200"/>
            <a:ext cx="7991475" cy="3436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34925" indent="-320040">
              <a:lnSpc>
                <a:spcPct val="8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414655" algn="l"/>
                <a:tab pos="415290" algn="l"/>
              </a:tabLst>
            </a:pPr>
            <a:r>
              <a:rPr sz="2500" b="1" spc="-5" dirty="0">
                <a:latin typeface="Tw Cen MT"/>
                <a:cs typeface="Tw Cen MT"/>
              </a:rPr>
              <a:t>Sınav </a:t>
            </a:r>
            <a:r>
              <a:rPr sz="2500" b="1" dirty="0">
                <a:latin typeface="Tw Cen MT"/>
                <a:cs typeface="Tw Cen MT"/>
              </a:rPr>
              <a:t>saatine </a:t>
            </a:r>
            <a:r>
              <a:rPr sz="2500" b="1" spc="-5" dirty="0">
                <a:latin typeface="Tw Cen MT"/>
                <a:cs typeface="Tw Cen MT"/>
              </a:rPr>
              <a:t>yakin kalkıp telaş-kaygı </a:t>
            </a:r>
            <a:r>
              <a:rPr sz="2500" b="1" dirty="0">
                <a:latin typeface="Tw Cen MT"/>
                <a:cs typeface="Tw Cen MT"/>
              </a:rPr>
              <a:t>yaratmayın. </a:t>
            </a:r>
            <a:r>
              <a:rPr sz="2500" b="1" spc="-5" dirty="0">
                <a:latin typeface="Tw Cen MT"/>
                <a:cs typeface="Tw Cen MT"/>
              </a:rPr>
              <a:t>Daha  da </a:t>
            </a:r>
            <a:r>
              <a:rPr sz="2500" b="1" dirty="0">
                <a:latin typeface="Tw Cen MT"/>
                <a:cs typeface="Tw Cen MT"/>
              </a:rPr>
              <a:t>erken </a:t>
            </a:r>
            <a:r>
              <a:rPr sz="2500" b="1" spc="-5" dirty="0">
                <a:latin typeface="Tw Cen MT"/>
                <a:cs typeface="Tw Cen MT"/>
              </a:rPr>
              <a:t>kalkıp </a:t>
            </a:r>
            <a:r>
              <a:rPr sz="2500" b="1" spc="-10" dirty="0">
                <a:latin typeface="Tw Cen MT"/>
                <a:cs typeface="Tw Cen MT"/>
              </a:rPr>
              <a:t>besleyici; </a:t>
            </a:r>
            <a:r>
              <a:rPr sz="2500" b="1" dirty="0">
                <a:latin typeface="Tw Cen MT"/>
                <a:cs typeface="Tw Cen MT"/>
              </a:rPr>
              <a:t>enerji </a:t>
            </a:r>
            <a:r>
              <a:rPr sz="2500" b="1" spc="-5" dirty="0">
                <a:latin typeface="Tw Cen MT"/>
                <a:cs typeface="Tw Cen MT"/>
              </a:rPr>
              <a:t>verici bir </a:t>
            </a:r>
            <a:r>
              <a:rPr sz="2500" b="1" spc="-10" dirty="0">
                <a:latin typeface="Tw Cen MT"/>
                <a:cs typeface="Tw Cen MT"/>
              </a:rPr>
              <a:t>kahvaltı </a:t>
            </a:r>
            <a:r>
              <a:rPr sz="2500" b="1" spc="-5" dirty="0">
                <a:latin typeface="Tw Cen MT"/>
                <a:cs typeface="Tw Cen MT"/>
              </a:rPr>
              <a:t>yapın.  ( hafif bir müzik dinleyerek yapılması </a:t>
            </a:r>
            <a:r>
              <a:rPr sz="2500" b="1" spc="5" dirty="0">
                <a:latin typeface="Tw Cen MT"/>
                <a:cs typeface="Tw Cen MT"/>
              </a:rPr>
              <a:t>rahatlatabilir</a:t>
            </a:r>
            <a:r>
              <a:rPr sz="2500" b="1" spc="29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)</a:t>
            </a:r>
            <a:endParaRPr sz="2500">
              <a:latin typeface="Tw Cen MT"/>
              <a:cs typeface="Tw Cen MT"/>
            </a:endParaRPr>
          </a:p>
          <a:p>
            <a:pPr marL="332740" marR="41275" indent="-320040">
              <a:lnSpc>
                <a:spcPts val="2400"/>
              </a:lnSpc>
              <a:spcBef>
                <a:spcPts val="67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Sınavda </a:t>
            </a:r>
            <a:r>
              <a:rPr sz="2500" b="1" spc="5">
                <a:latin typeface="Tw Cen MT"/>
                <a:cs typeface="Tw Cen MT"/>
              </a:rPr>
              <a:t>gerekli </a:t>
            </a:r>
            <a:r>
              <a:rPr sz="2500" b="1" spc="-5" smtClean="0">
                <a:latin typeface="Tw Cen MT"/>
                <a:cs typeface="Tw Cen MT"/>
              </a:rPr>
              <a:t>belgeleri</a:t>
            </a:r>
            <a:r>
              <a:rPr lang="tr-TR" sz="2500" b="1" spc="-5" dirty="0" smtClean="0">
                <a:latin typeface="Tw Cen MT"/>
                <a:cs typeface="Tw Cen MT"/>
              </a:rPr>
              <a:t> </a:t>
            </a:r>
            <a:r>
              <a:rPr sz="2500" b="1" smtClean="0">
                <a:latin typeface="Tw Cen MT"/>
                <a:cs typeface="Tw Cen MT"/>
              </a:rPr>
              <a:t>alarak </a:t>
            </a:r>
            <a:r>
              <a:rPr sz="2500" b="1" spc="-5" dirty="0">
                <a:latin typeface="Tw Cen MT"/>
                <a:cs typeface="Tw Cen MT"/>
              </a:rPr>
              <a:t>sınav yerine  30-45 dk. önce gidin. (Daha önce gitmeniz </a:t>
            </a:r>
            <a:r>
              <a:rPr sz="2500" b="1" spc="-10" dirty="0">
                <a:latin typeface="Tw Cen MT"/>
                <a:cs typeface="Tw Cen MT"/>
              </a:rPr>
              <a:t>heyecanınızı  </a:t>
            </a:r>
            <a:r>
              <a:rPr sz="2500" b="1" spc="10" dirty="0">
                <a:latin typeface="Tw Cen MT"/>
                <a:cs typeface="Tw Cen MT"/>
              </a:rPr>
              <a:t>artırabilir)</a:t>
            </a:r>
            <a:endParaRPr sz="25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114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Sınavı </a:t>
            </a:r>
            <a:r>
              <a:rPr sz="2500" b="1" dirty="0">
                <a:latin typeface="Tw Cen MT"/>
                <a:cs typeface="Tw Cen MT"/>
              </a:rPr>
              <a:t>başaraca</a:t>
            </a:r>
            <a:r>
              <a:rPr sz="2500" b="1" dirty="0">
                <a:latin typeface="Arial"/>
                <a:cs typeface="Arial"/>
              </a:rPr>
              <a:t>ğ</a:t>
            </a:r>
            <a:r>
              <a:rPr sz="2500" b="1" dirty="0">
                <a:latin typeface="Tw Cen MT"/>
                <a:cs typeface="Tw Cen MT"/>
              </a:rPr>
              <a:t>ınızı </a:t>
            </a:r>
            <a:r>
              <a:rPr sz="2500" b="1" spc="-10" dirty="0">
                <a:latin typeface="Tw Cen MT"/>
                <a:cs typeface="Tw Cen MT"/>
              </a:rPr>
              <a:t>kendinize </a:t>
            </a:r>
            <a:r>
              <a:rPr sz="2500" b="1" spc="-5" dirty="0">
                <a:latin typeface="Tw Cen MT"/>
                <a:cs typeface="Tw Cen MT"/>
              </a:rPr>
              <a:t>telkin</a:t>
            </a:r>
            <a:r>
              <a:rPr sz="2500" b="1" spc="2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edin.</a:t>
            </a:r>
            <a:endParaRPr sz="2500">
              <a:latin typeface="Tw Cen MT"/>
              <a:cs typeface="Tw Cen MT"/>
            </a:endParaRPr>
          </a:p>
          <a:p>
            <a:pPr marL="332740" marR="5080" indent="-320040">
              <a:lnSpc>
                <a:spcPct val="80000"/>
              </a:lnSpc>
              <a:spcBef>
                <a:spcPts val="72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Bu </a:t>
            </a:r>
            <a:r>
              <a:rPr sz="2500" b="1" spc="-10" dirty="0">
                <a:latin typeface="Tw Cen MT"/>
                <a:cs typeface="Tw Cen MT"/>
              </a:rPr>
              <a:t>sınava </a:t>
            </a:r>
            <a:r>
              <a:rPr sz="2500" b="1" spc="-5" dirty="0">
                <a:latin typeface="Tw Cen MT"/>
                <a:cs typeface="Tw Cen MT"/>
              </a:rPr>
              <a:t>bir tek siz girmiyorsunuz. </a:t>
            </a:r>
            <a:r>
              <a:rPr sz="2500" b="1" dirty="0">
                <a:latin typeface="Tw Cen MT"/>
                <a:cs typeface="Tw Cen MT"/>
              </a:rPr>
              <a:t>Orada </a:t>
            </a:r>
            <a:r>
              <a:rPr sz="2500" b="1" spc="-15" dirty="0">
                <a:latin typeface="Tw Cen MT"/>
                <a:cs typeface="Tw Cen MT"/>
              </a:rPr>
              <a:t>var </a:t>
            </a:r>
            <a:r>
              <a:rPr sz="2500" b="1" spc="-5" dirty="0">
                <a:latin typeface="Tw Cen MT"/>
                <a:cs typeface="Tw Cen MT"/>
              </a:rPr>
              <a:t>olan di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er  kişilerin durumu da sizinki</a:t>
            </a:r>
            <a:r>
              <a:rPr sz="2500" b="1" spc="-10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gibidir.</a:t>
            </a:r>
            <a:endParaRPr sz="2500">
              <a:latin typeface="Tw Cen MT"/>
              <a:cs typeface="Tw Cen MT"/>
            </a:endParaRPr>
          </a:p>
          <a:p>
            <a:pPr marL="332740" marR="478790" indent="-320040">
              <a:lnSpc>
                <a:spcPct val="80000"/>
              </a:lnSpc>
              <a:spcBef>
                <a:spcPts val="69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Sınav başlamadan önce, </a:t>
            </a:r>
            <a:r>
              <a:rPr sz="2500" b="1" spc="-10" dirty="0">
                <a:latin typeface="Tw Cen MT"/>
                <a:cs typeface="Tw Cen MT"/>
              </a:rPr>
              <a:t>tuvalet, su </a:t>
            </a:r>
            <a:r>
              <a:rPr sz="2500" b="1" spc="-5" dirty="0">
                <a:latin typeface="Tw Cen MT"/>
                <a:cs typeface="Tw Cen MT"/>
              </a:rPr>
              <a:t>gibi ihtiyaçlarınızı  karşılayın.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25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4195" marR="438784" indent="-320040">
              <a:lnSpc>
                <a:spcPct val="8000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543560" algn="l"/>
                <a:tab pos="544195" algn="l"/>
              </a:tabLst>
            </a:pPr>
            <a:r>
              <a:rPr dirty="0"/>
              <a:t>Görevlilerce sınavda </a:t>
            </a:r>
            <a:r>
              <a:rPr spc="5" dirty="0"/>
              <a:t>yapılacak </a:t>
            </a:r>
            <a:r>
              <a:rPr dirty="0"/>
              <a:t>açıklamaları iyi</a:t>
            </a:r>
            <a:r>
              <a:rPr spc="-275" dirty="0"/>
              <a:t> </a:t>
            </a:r>
            <a:r>
              <a:rPr dirty="0"/>
              <a:t>bir  </a:t>
            </a:r>
            <a:r>
              <a:rPr spc="-5" dirty="0"/>
              <a:t>şekilde dinleyin, </a:t>
            </a:r>
            <a:r>
              <a:rPr dirty="0"/>
              <a:t>anlayamadı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ınız </a:t>
            </a:r>
            <a:r>
              <a:rPr spc="5" dirty="0"/>
              <a:t>yerleri</a:t>
            </a:r>
            <a:r>
              <a:rPr spc="-145" dirty="0"/>
              <a:t> </a:t>
            </a:r>
            <a:r>
              <a:rPr dirty="0"/>
              <a:t>sorun.</a:t>
            </a:r>
          </a:p>
          <a:p>
            <a:pPr marL="544195" marR="74930" indent="-320040">
              <a:lnSpc>
                <a:spcPts val="2590"/>
              </a:lnSpc>
              <a:spcBef>
                <a:spcPts val="67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543560" algn="l"/>
                <a:tab pos="544195" algn="l"/>
              </a:tabLst>
            </a:pPr>
            <a:r>
              <a:rPr spc="-5" dirty="0"/>
              <a:t>Size verilecek </a:t>
            </a:r>
            <a:r>
              <a:rPr dirty="0"/>
              <a:t>olan </a:t>
            </a:r>
            <a:r>
              <a:rPr spc="-10" dirty="0"/>
              <a:t>cevap </a:t>
            </a:r>
            <a:r>
              <a:rPr dirty="0"/>
              <a:t>ka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ıdıyla </a:t>
            </a:r>
            <a:r>
              <a:rPr spc="-5" dirty="0"/>
              <a:t>ilgili</a:t>
            </a:r>
            <a:r>
              <a:rPr spc="-235" dirty="0"/>
              <a:t> </a:t>
            </a:r>
            <a:r>
              <a:rPr dirty="0"/>
              <a:t>kodlamaları  </a:t>
            </a:r>
            <a:r>
              <a:rPr spc="5" dirty="0"/>
              <a:t>dikkatli </a:t>
            </a:r>
            <a:r>
              <a:rPr spc="-10" dirty="0"/>
              <a:t>ve </a:t>
            </a:r>
            <a:r>
              <a:rPr spc="-5" dirty="0"/>
              <a:t>eksiksiz </a:t>
            </a:r>
            <a:r>
              <a:rPr spc="5" dirty="0"/>
              <a:t>olarak </a:t>
            </a:r>
            <a:r>
              <a:rPr dirty="0"/>
              <a:t>doldurun. </a:t>
            </a:r>
            <a:r>
              <a:rPr spc="-25" dirty="0"/>
              <a:t>Verilen </a:t>
            </a:r>
            <a:r>
              <a:rPr spc="-10" dirty="0"/>
              <a:t>cevap  </a:t>
            </a:r>
            <a:r>
              <a:rPr dirty="0"/>
              <a:t>ka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ıdının adınıza düzenlenip </a:t>
            </a:r>
            <a:r>
              <a:rPr spc="-5" dirty="0"/>
              <a:t>düzenlenmedi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ini,  </a:t>
            </a:r>
            <a:r>
              <a:rPr dirty="0"/>
              <a:t>kitapçık türünü </a:t>
            </a:r>
            <a:r>
              <a:rPr spc="-10" dirty="0"/>
              <a:t>ve </a:t>
            </a:r>
            <a:r>
              <a:rPr spc="-20" dirty="0"/>
              <a:t>TC </a:t>
            </a:r>
            <a:r>
              <a:rPr spc="-5" dirty="0"/>
              <a:t>Kimlik </a:t>
            </a:r>
            <a:r>
              <a:rPr dirty="0"/>
              <a:t>numarasının </a:t>
            </a:r>
            <a:r>
              <a:rPr spc="-10" dirty="0"/>
              <a:t>size </a:t>
            </a:r>
            <a:r>
              <a:rPr dirty="0"/>
              <a:t>ait  olup olmadı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ını </a:t>
            </a:r>
            <a:r>
              <a:rPr spc="-5" dirty="0"/>
              <a:t>kontrol </a:t>
            </a:r>
            <a:r>
              <a:rPr dirty="0"/>
              <a:t>edin </a:t>
            </a:r>
            <a:r>
              <a:rPr spc="-5" dirty="0"/>
              <a:t>(De</a:t>
            </a:r>
            <a:r>
              <a:rPr spc="-5" dirty="0">
                <a:latin typeface="Arial"/>
                <a:cs typeface="Arial"/>
              </a:rPr>
              <a:t>ğ</a:t>
            </a:r>
            <a:r>
              <a:rPr spc="-5" dirty="0"/>
              <a:t>ilse görevlileri  </a:t>
            </a:r>
            <a:r>
              <a:rPr dirty="0"/>
              <a:t>uyarın).</a:t>
            </a:r>
          </a:p>
          <a:p>
            <a:pPr marL="544195" marR="760095" indent="-320040">
              <a:lnSpc>
                <a:spcPct val="80000"/>
              </a:lnSpc>
              <a:spcBef>
                <a:spcPts val="71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543560" algn="l"/>
                <a:tab pos="544195" algn="l"/>
              </a:tabLst>
            </a:pPr>
            <a:r>
              <a:rPr spc="-5" dirty="0"/>
              <a:t>Size verilecek </a:t>
            </a:r>
            <a:r>
              <a:rPr dirty="0"/>
              <a:t>olan </a:t>
            </a:r>
            <a:r>
              <a:rPr spc="-10" dirty="0"/>
              <a:t>cevap </a:t>
            </a:r>
            <a:r>
              <a:rPr dirty="0"/>
              <a:t>ka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ıdının </a:t>
            </a:r>
            <a:r>
              <a:rPr spc="-5" dirty="0"/>
              <a:t>ilgili</a:t>
            </a:r>
            <a:r>
              <a:rPr spc="-200" dirty="0"/>
              <a:t> </a:t>
            </a:r>
            <a:r>
              <a:rPr spc="-5" dirty="0"/>
              <a:t>kısmını  </a:t>
            </a:r>
            <a:r>
              <a:rPr dirty="0"/>
              <a:t>imzalamayı</a:t>
            </a:r>
            <a:r>
              <a:rPr spc="-125" dirty="0"/>
              <a:t> </a:t>
            </a:r>
            <a:r>
              <a:rPr dirty="0"/>
              <a:t>unutmayın.</a:t>
            </a:r>
          </a:p>
          <a:p>
            <a:pPr marL="544195" marR="5080" indent="-320040">
              <a:lnSpc>
                <a:spcPts val="2590"/>
              </a:lnSpc>
              <a:spcBef>
                <a:spcPts val="700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543560" algn="l"/>
                <a:tab pos="544195" algn="l"/>
              </a:tabLst>
            </a:pPr>
            <a:r>
              <a:rPr dirty="0"/>
              <a:t>Soru kitapçı</a:t>
            </a:r>
            <a:r>
              <a:rPr dirty="0">
                <a:latin typeface="Arial"/>
                <a:cs typeface="Arial"/>
              </a:rPr>
              <a:t>ğ</a:t>
            </a:r>
            <a:r>
              <a:rPr dirty="0"/>
              <a:t>ı </a:t>
            </a:r>
            <a:r>
              <a:rPr spc="-5" dirty="0"/>
              <a:t>üzerine, </a:t>
            </a:r>
            <a:r>
              <a:rPr dirty="0"/>
              <a:t>adınızı </a:t>
            </a:r>
            <a:r>
              <a:rPr spc="5" dirty="0"/>
              <a:t>– </a:t>
            </a:r>
            <a:r>
              <a:rPr spc="-5" dirty="0"/>
              <a:t>soyadınızı, </a:t>
            </a:r>
            <a:r>
              <a:rPr spc="-20" dirty="0"/>
              <a:t>TC</a:t>
            </a:r>
            <a:r>
              <a:rPr spc="-235" dirty="0"/>
              <a:t> </a:t>
            </a:r>
            <a:r>
              <a:rPr spc="-5" dirty="0"/>
              <a:t>Kimlik  </a:t>
            </a:r>
            <a:r>
              <a:rPr spc="5" dirty="0"/>
              <a:t>numaranızı </a:t>
            </a:r>
            <a:r>
              <a:rPr spc="-10" dirty="0"/>
              <a:t>ve </a:t>
            </a:r>
            <a:r>
              <a:rPr dirty="0"/>
              <a:t>sınav salon numarasını</a:t>
            </a:r>
            <a:r>
              <a:rPr spc="-155" dirty="0"/>
              <a:t> </a:t>
            </a:r>
            <a:r>
              <a:rPr dirty="0"/>
              <a:t>yazınız.</a:t>
            </a: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26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0" spc="-5" dirty="0">
                <a:solidFill>
                  <a:srgbClr val="765E54"/>
                </a:solidFill>
                <a:latin typeface="Arial"/>
                <a:cs typeface="Arial"/>
              </a:rPr>
              <a:t>Sınavdan ve</a:t>
            </a:r>
            <a:r>
              <a:rPr sz="4000" b="0" spc="-55" dirty="0">
                <a:solidFill>
                  <a:srgbClr val="765E54"/>
                </a:solidFill>
                <a:latin typeface="Arial"/>
                <a:cs typeface="Arial"/>
              </a:rPr>
              <a:t> </a:t>
            </a:r>
            <a:r>
              <a:rPr sz="4000" b="0" spc="-5" dirty="0">
                <a:solidFill>
                  <a:srgbClr val="765E54"/>
                </a:solidFill>
                <a:latin typeface="Arial"/>
                <a:cs typeface="Arial"/>
              </a:rPr>
              <a:t>başarısızlıktan  </a:t>
            </a:r>
            <a:r>
              <a:rPr sz="4000" b="0" dirty="0">
                <a:solidFill>
                  <a:srgbClr val="765E54"/>
                </a:solidFill>
                <a:latin typeface="Arial"/>
                <a:cs typeface="Arial"/>
              </a:rPr>
              <a:t>korkmayın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0" y="2417571"/>
            <a:ext cx="2861945" cy="3209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>
              <a:lnSpc>
                <a:spcPct val="100000"/>
              </a:lnSpc>
            </a:pPr>
            <a:r>
              <a:rPr sz="3000" b="1" dirty="0">
                <a:solidFill>
                  <a:srgbClr val="FF6600"/>
                </a:solidFill>
                <a:latin typeface="Arial"/>
                <a:cs typeface="Arial"/>
              </a:rPr>
              <a:t>Başarısız  olmaktan  </a:t>
            </a:r>
            <a:r>
              <a:rPr sz="3000" b="1" spc="-10" dirty="0">
                <a:solidFill>
                  <a:srgbClr val="FF6600"/>
                </a:solidFill>
                <a:latin typeface="Arial"/>
                <a:cs typeface="Arial"/>
              </a:rPr>
              <a:t>korkmayın.  </a:t>
            </a:r>
            <a:r>
              <a:rPr sz="3000" b="1" spc="-15" dirty="0">
                <a:solidFill>
                  <a:srgbClr val="FF6600"/>
                </a:solidFill>
                <a:latin typeface="Arial"/>
                <a:cs typeface="Arial"/>
              </a:rPr>
              <a:t>Unutmayınız </a:t>
            </a:r>
            <a:r>
              <a:rPr sz="3000" b="1" spc="5" dirty="0">
                <a:solidFill>
                  <a:srgbClr val="FF6600"/>
                </a:solidFill>
                <a:latin typeface="Arial"/>
                <a:cs typeface="Arial"/>
              </a:rPr>
              <a:t>ki  </a:t>
            </a:r>
            <a:r>
              <a:rPr sz="3000" b="1" dirty="0">
                <a:solidFill>
                  <a:srgbClr val="FF6600"/>
                </a:solidFill>
                <a:latin typeface="Arial"/>
                <a:cs typeface="Arial"/>
              </a:rPr>
              <a:t>korku </a:t>
            </a:r>
            <a:r>
              <a:rPr sz="3000" b="1" spc="-15" dirty="0">
                <a:solidFill>
                  <a:srgbClr val="FF6600"/>
                </a:solidFill>
                <a:latin typeface="Arial"/>
                <a:cs typeface="Arial"/>
              </a:rPr>
              <a:t>başarıyı  </a:t>
            </a:r>
            <a:r>
              <a:rPr sz="3000" b="1" spc="-5" dirty="0">
                <a:solidFill>
                  <a:srgbClr val="FF6600"/>
                </a:solidFill>
                <a:latin typeface="Arial"/>
                <a:cs typeface="Arial"/>
              </a:rPr>
              <a:t>artırmaktan</a:t>
            </a:r>
            <a:r>
              <a:rPr sz="3000" b="1" spc="-10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6600"/>
                </a:solidFill>
                <a:latin typeface="Arial"/>
                <a:cs typeface="Arial"/>
              </a:rPr>
              <a:t>çok  </a:t>
            </a:r>
            <a:r>
              <a:rPr sz="3000" b="1" spc="-20" dirty="0">
                <a:solidFill>
                  <a:srgbClr val="FF6600"/>
                </a:solidFill>
                <a:latin typeface="Arial"/>
                <a:cs typeface="Arial"/>
              </a:rPr>
              <a:t>azaltır.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74591" y="2176779"/>
            <a:ext cx="5943600" cy="502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7644"/>
            <a:ext cx="7924165" cy="405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ts val="259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dirty="0">
                <a:latin typeface="Tw Cen MT"/>
                <a:cs typeface="Tw Cen MT"/>
              </a:rPr>
              <a:t>Soru kitapçı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 </a:t>
            </a:r>
            <a:r>
              <a:rPr sz="2700" b="1" spc="-5" dirty="0">
                <a:latin typeface="Tw Cen MT"/>
                <a:cs typeface="Tw Cen MT"/>
              </a:rPr>
              <a:t>üzerindeki </a:t>
            </a:r>
            <a:r>
              <a:rPr sz="2700" b="1" dirty="0">
                <a:latin typeface="Tw Cen MT"/>
                <a:cs typeface="Tw Cen MT"/>
              </a:rPr>
              <a:t>açıklamaları </a:t>
            </a:r>
            <a:r>
              <a:rPr sz="2700" b="1" spc="-5" dirty="0">
                <a:latin typeface="Tw Cen MT"/>
                <a:cs typeface="Tw Cen MT"/>
              </a:rPr>
              <a:t>okuyup,  </a:t>
            </a:r>
            <a:r>
              <a:rPr sz="2700" b="1" dirty="0">
                <a:latin typeface="Tw Cen MT"/>
                <a:cs typeface="Tw Cen MT"/>
              </a:rPr>
              <a:t>sayfaların </a:t>
            </a:r>
            <a:r>
              <a:rPr sz="2700" b="1" spc="-5" dirty="0">
                <a:latin typeface="Tw Cen MT"/>
                <a:cs typeface="Tw Cen MT"/>
              </a:rPr>
              <a:t>eksik </a:t>
            </a:r>
            <a:r>
              <a:rPr sz="2700" b="1" dirty="0">
                <a:latin typeface="Tw Cen MT"/>
                <a:cs typeface="Tw Cen MT"/>
              </a:rPr>
              <a:t>olup olmadı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ını, kitapçık türünün</a:t>
            </a:r>
            <a:r>
              <a:rPr sz="2700" b="1" spc="-150" dirty="0">
                <a:latin typeface="Tw Cen MT"/>
                <a:cs typeface="Tw Cen MT"/>
              </a:rPr>
              <a:t> </a:t>
            </a:r>
            <a:r>
              <a:rPr sz="2700" b="1" spc="5" dirty="0">
                <a:latin typeface="Tw Cen MT"/>
                <a:cs typeface="Tw Cen MT"/>
              </a:rPr>
              <a:t>ön  sayfada </a:t>
            </a:r>
            <a:r>
              <a:rPr sz="2700" b="1" dirty="0">
                <a:latin typeface="Tw Cen MT"/>
                <a:cs typeface="Tw Cen MT"/>
              </a:rPr>
              <a:t>yazılı olan </a:t>
            </a:r>
            <a:r>
              <a:rPr sz="2700" b="1" spc="-5" dirty="0">
                <a:latin typeface="Tw Cen MT"/>
                <a:cs typeface="Tw Cen MT"/>
              </a:rPr>
              <a:t>ile iç </a:t>
            </a:r>
            <a:r>
              <a:rPr sz="2700" b="1" spc="5" dirty="0">
                <a:latin typeface="Tw Cen MT"/>
                <a:cs typeface="Tw Cen MT"/>
              </a:rPr>
              <a:t>sayfalarda </a:t>
            </a:r>
            <a:r>
              <a:rPr sz="2700" b="1" dirty="0">
                <a:latin typeface="Tw Cen MT"/>
                <a:cs typeface="Tw Cen MT"/>
              </a:rPr>
              <a:t>yazılı olanların  </a:t>
            </a:r>
            <a:r>
              <a:rPr sz="2700" b="1" spc="5" dirty="0">
                <a:latin typeface="Tw Cen MT"/>
                <a:cs typeface="Tw Cen MT"/>
              </a:rPr>
              <a:t>ayni </a:t>
            </a:r>
            <a:r>
              <a:rPr sz="2700" b="1" dirty="0">
                <a:latin typeface="Tw Cen MT"/>
                <a:cs typeface="Tw Cen MT"/>
              </a:rPr>
              <a:t>olup olmadı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ını </a:t>
            </a:r>
            <a:r>
              <a:rPr sz="2700" b="1" spc="-5" dirty="0">
                <a:latin typeface="Tw Cen MT"/>
                <a:cs typeface="Tw Cen MT"/>
              </a:rPr>
              <a:t>kontrol</a:t>
            </a:r>
            <a:r>
              <a:rPr sz="2700" b="1" spc="-145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edin.</a:t>
            </a:r>
            <a:endParaRPr sz="2700">
              <a:latin typeface="Tw Cen MT"/>
              <a:cs typeface="Tw Cen MT"/>
            </a:endParaRPr>
          </a:p>
          <a:p>
            <a:pPr marL="332740" marR="145415" indent="-320040">
              <a:lnSpc>
                <a:spcPts val="2590"/>
              </a:lnSpc>
              <a:spcBef>
                <a:spcPts val="69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-20" dirty="0">
                <a:latin typeface="Tw Cen MT"/>
                <a:cs typeface="Tw Cen MT"/>
              </a:rPr>
              <a:t>Tercih </a:t>
            </a:r>
            <a:r>
              <a:rPr sz="2700" b="1" dirty="0">
                <a:latin typeface="Tw Cen MT"/>
                <a:cs typeface="Tw Cen MT"/>
              </a:rPr>
              <a:t>edece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iz yüksek </a:t>
            </a:r>
            <a:r>
              <a:rPr sz="2700" b="1" spc="5" dirty="0">
                <a:latin typeface="Tw Cen MT"/>
                <a:cs typeface="Tw Cen MT"/>
              </a:rPr>
              <a:t>ö</a:t>
            </a:r>
            <a:r>
              <a:rPr sz="2700" b="1" spc="5" dirty="0">
                <a:latin typeface="Arial"/>
                <a:cs typeface="Arial"/>
              </a:rPr>
              <a:t>ğ</a:t>
            </a:r>
            <a:r>
              <a:rPr sz="2700" b="1" spc="5" dirty="0">
                <a:latin typeface="Tw Cen MT"/>
                <a:cs typeface="Tw Cen MT"/>
              </a:rPr>
              <a:t>retim </a:t>
            </a:r>
            <a:r>
              <a:rPr sz="2700" b="1" dirty="0">
                <a:latin typeface="Tw Cen MT"/>
                <a:cs typeface="Tw Cen MT"/>
              </a:rPr>
              <a:t>kurumu </a:t>
            </a:r>
            <a:r>
              <a:rPr sz="2700" b="1" spc="5" dirty="0">
                <a:latin typeface="Tw Cen MT"/>
                <a:cs typeface="Tw Cen MT"/>
              </a:rPr>
              <a:t>hangi puan  </a:t>
            </a:r>
            <a:r>
              <a:rPr sz="2700" b="1" dirty="0">
                <a:latin typeface="Tw Cen MT"/>
                <a:cs typeface="Tw Cen MT"/>
              </a:rPr>
              <a:t>türünden </a:t>
            </a:r>
            <a:r>
              <a:rPr sz="2700" b="1" spc="10" dirty="0">
                <a:latin typeface="Tw Cen MT"/>
                <a:cs typeface="Tw Cen MT"/>
              </a:rPr>
              <a:t>örgenci </a:t>
            </a:r>
            <a:r>
              <a:rPr sz="2700" b="1" spc="5" dirty="0">
                <a:latin typeface="Tw Cen MT"/>
                <a:cs typeface="Tw Cen MT"/>
              </a:rPr>
              <a:t>alacaksa o puan </a:t>
            </a:r>
            <a:r>
              <a:rPr sz="2700" b="1" dirty="0">
                <a:latin typeface="Tw Cen MT"/>
                <a:cs typeface="Tw Cen MT"/>
              </a:rPr>
              <a:t>türünün  hesaplanmasında </a:t>
            </a:r>
            <a:r>
              <a:rPr sz="2700" b="1" spc="5" dirty="0">
                <a:latin typeface="Tw Cen MT"/>
                <a:cs typeface="Tw Cen MT"/>
              </a:rPr>
              <a:t>a</a:t>
            </a:r>
            <a:r>
              <a:rPr sz="2700" b="1" spc="5" dirty="0">
                <a:latin typeface="Arial"/>
                <a:cs typeface="Arial"/>
              </a:rPr>
              <a:t>ğ</a:t>
            </a:r>
            <a:r>
              <a:rPr sz="2700" b="1" spc="5" dirty="0">
                <a:latin typeface="Tw Cen MT"/>
                <a:cs typeface="Tw Cen MT"/>
              </a:rPr>
              <a:t>ırlı</a:t>
            </a:r>
            <a:r>
              <a:rPr sz="2700" b="1" spc="5" dirty="0">
                <a:latin typeface="Arial"/>
                <a:cs typeface="Arial"/>
              </a:rPr>
              <a:t>ğ</a:t>
            </a:r>
            <a:r>
              <a:rPr sz="2700" b="1" spc="5" dirty="0">
                <a:latin typeface="Tw Cen MT"/>
                <a:cs typeface="Tw Cen MT"/>
              </a:rPr>
              <a:t>ı </a:t>
            </a:r>
            <a:r>
              <a:rPr sz="2700" b="1" dirty="0">
                <a:latin typeface="Tw Cen MT"/>
                <a:cs typeface="Tw Cen MT"/>
              </a:rPr>
              <a:t>oluşturan </a:t>
            </a:r>
            <a:r>
              <a:rPr sz="2700" b="1" spc="-5" dirty="0">
                <a:latin typeface="Tw Cen MT"/>
                <a:cs typeface="Tw Cen MT"/>
              </a:rPr>
              <a:t>testten  cevaplamaya </a:t>
            </a:r>
            <a:r>
              <a:rPr sz="2700" b="1" dirty="0">
                <a:latin typeface="Tw Cen MT"/>
                <a:cs typeface="Tw Cen MT"/>
              </a:rPr>
              <a:t>başlayın. Sizin için a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ırlı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 olan</a:t>
            </a:r>
            <a:r>
              <a:rPr sz="2700" b="1" spc="-170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testin  </a:t>
            </a:r>
            <a:r>
              <a:rPr sz="2700" b="1" dirty="0">
                <a:latin typeface="Tw Cen MT"/>
                <a:cs typeface="Tw Cen MT"/>
              </a:rPr>
              <a:t>en iyi </a:t>
            </a:r>
            <a:r>
              <a:rPr sz="2700" b="1" spc="-5" dirty="0">
                <a:latin typeface="Tw Cen MT"/>
                <a:cs typeface="Tw Cen MT"/>
              </a:rPr>
              <a:t>bildi</a:t>
            </a:r>
            <a:r>
              <a:rPr sz="2700" b="1" spc="-5" dirty="0">
                <a:latin typeface="Arial"/>
                <a:cs typeface="Arial"/>
              </a:rPr>
              <a:t>ğ</a:t>
            </a:r>
            <a:r>
              <a:rPr sz="2700" b="1" spc="-5" dirty="0">
                <a:latin typeface="Tw Cen MT"/>
                <a:cs typeface="Tw Cen MT"/>
              </a:rPr>
              <a:t>iniz </a:t>
            </a:r>
            <a:r>
              <a:rPr sz="2700" b="1" dirty="0">
                <a:latin typeface="Tw Cen MT"/>
                <a:cs typeface="Tw Cen MT"/>
              </a:rPr>
              <a:t>konularından başlamanız </a:t>
            </a:r>
            <a:r>
              <a:rPr sz="2700" b="1" spc="5" dirty="0">
                <a:latin typeface="Tw Cen MT"/>
                <a:cs typeface="Tw Cen MT"/>
              </a:rPr>
              <a:t>moral </a:t>
            </a:r>
            <a:r>
              <a:rPr sz="2700" b="1" spc="-10" dirty="0">
                <a:latin typeface="Tw Cen MT"/>
                <a:cs typeface="Tw Cen MT"/>
              </a:rPr>
              <a:t>ve  </a:t>
            </a:r>
            <a:r>
              <a:rPr sz="2700" b="1" spc="5" dirty="0">
                <a:latin typeface="Tw Cen MT"/>
                <a:cs typeface="Tw Cen MT"/>
              </a:rPr>
              <a:t>zaman </a:t>
            </a:r>
            <a:r>
              <a:rPr sz="2700" b="1" dirty="0">
                <a:latin typeface="Tw Cen MT"/>
                <a:cs typeface="Tw Cen MT"/>
              </a:rPr>
              <a:t>açısından </a:t>
            </a:r>
            <a:r>
              <a:rPr sz="2700" b="1" spc="5" dirty="0">
                <a:latin typeface="Tw Cen MT"/>
                <a:cs typeface="Tw Cen MT"/>
              </a:rPr>
              <a:t>fayda </a:t>
            </a:r>
            <a:r>
              <a:rPr sz="2700" b="1" spc="-15" dirty="0">
                <a:latin typeface="Tw Cen MT"/>
                <a:cs typeface="Tw Cen MT"/>
              </a:rPr>
              <a:t>sa</a:t>
            </a:r>
            <a:r>
              <a:rPr sz="2700" b="1" spc="-15" dirty="0">
                <a:latin typeface="Arial"/>
                <a:cs typeface="Arial"/>
              </a:rPr>
              <a:t>ğ</a:t>
            </a:r>
            <a:r>
              <a:rPr sz="2700" b="1" spc="-15" dirty="0">
                <a:latin typeface="Tw Cen MT"/>
                <a:cs typeface="Tw Cen MT"/>
              </a:rPr>
              <a:t>lar. </a:t>
            </a:r>
            <a:r>
              <a:rPr sz="2700" b="1" dirty="0">
                <a:latin typeface="Tw Cen MT"/>
                <a:cs typeface="Tw Cen MT"/>
              </a:rPr>
              <a:t>En iyi </a:t>
            </a:r>
            <a:r>
              <a:rPr sz="2700" b="1" spc="-5" dirty="0">
                <a:latin typeface="Tw Cen MT"/>
                <a:cs typeface="Tw Cen MT"/>
              </a:rPr>
              <a:t>bildi</a:t>
            </a:r>
            <a:r>
              <a:rPr sz="2700" b="1" spc="-5" dirty="0">
                <a:latin typeface="Arial"/>
                <a:cs typeface="Arial"/>
              </a:rPr>
              <a:t>ğ</a:t>
            </a:r>
            <a:r>
              <a:rPr sz="2700" b="1" spc="-5" dirty="0">
                <a:latin typeface="Tw Cen MT"/>
                <a:cs typeface="Tw Cen MT"/>
              </a:rPr>
              <a:t>iniz  testten </a:t>
            </a:r>
            <a:r>
              <a:rPr sz="2700" b="1" dirty="0">
                <a:latin typeface="Tw Cen MT"/>
                <a:cs typeface="Tw Cen MT"/>
              </a:rPr>
              <a:t>başlamanız </a:t>
            </a:r>
            <a:r>
              <a:rPr sz="2700" b="1" spc="5" dirty="0">
                <a:latin typeface="Tw Cen MT"/>
                <a:cs typeface="Tw Cen MT"/>
              </a:rPr>
              <a:t>da </a:t>
            </a:r>
            <a:r>
              <a:rPr sz="2700" b="1" dirty="0">
                <a:latin typeface="Tw Cen MT"/>
                <a:cs typeface="Tw Cen MT"/>
              </a:rPr>
              <a:t>moralinizin </a:t>
            </a:r>
            <a:r>
              <a:rPr sz="2700" b="1" spc="15" dirty="0">
                <a:latin typeface="Tw Cen MT"/>
                <a:cs typeface="Tw Cen MT"/>
              </a:rPr>
              <a:t>artmasını  </a:t>
            </a:r>
            <a:r>
              <a:rPr sz="2700" b="1" spc="-10" dirty="0">
                <a:latin typeface="Tw Cen MT"/>
                <a:cs typeface="Tw Cen MT"/>
              </a:rPr>
              <a:t>sa</a:t>
            </a:r>
            <a:r>
              <a:rPr sz="2700" b="1" spc="-10" dirty="0">
                <a:latin typeface="Arial"/>
                <a:cs typeface="Arial"/>
              </a:rPr>
              <a:t>ğ</a:t>
            </a:r>
            <a:r>
              <a:rPr sz="2700" b="1" spc="-10" dirty="0">
                <a:latin typeface="Tw Cen MT"/>
                <a:cs typeface="Tw Cen MT"/>
              </a:rPr>
              <a:t>layabilir.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28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2442"/>
            <a:ext cx="7891780" cy="422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473075" indent="-320040">
              <a:lnSpc>
                <a:spcPct val="10040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-25" dirty="0">
                <a:latin typeface="Tw Cen MT"/>
                <a:cs typeface="Tw Cen MT"/>
              </a:rPr>
              <a:t>Teste </a:t>
            </a:r>
            <a:r>
              <a:rPr sz="2700" b="1" spc="5" dirty="0">
                <a:latin typeface="Tw Cen MT"/>
                <a:cs typeface="Tw Cen MT"/>
              </a:rPr>
              <a:t>başlamadan önce o </a:t>
            </a:r>
            <a:r>
              <a:rPr sz="2700" b="1" dirty="0">
                <a:latin typeface="Tw Cen MT"/>
                <a:cs typeface="Tw Cen MT"/>
              </a:rPr>
              <a:t>bölüme ait</a:t>
            </a:r>
            <a:r>
              <a:rPr sz="2700" b="1" spc="-225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açıklamaları  </a:t>
            </a:r>
            <a:r>
              <a:rPr sz="2700" b="1" spc="5" dirty="0">
                <a:latin typeface="Tw Cen MT"/>
                <a:cs typeface="Tw Cen MT"/>
              </a:rPr>
              <a:t>okuyarak o </a:t>
            </a:r>
            <a:r>
              <a:rPr sz="2700" b="1" spc="-5" dirty="0">
                <a:latin typeface="Tw Cen MT"/>
                <a:cs typeface="Tw Cen MT"/>
              </a:rPr>
              <a:t>teste </a:t>
            </a:r>
            <a:r>
              <a:rPr sz="2700" b="1" spc="-10" dirty="0">
                <a:latin typeface="Tw Cen MT"/>
                <a:cs typeface="Tw Cen MT"/>
              </a:rPr>
              <a:t>ve </a:t>
            </a:r>
            <a:r>
              <a:rPr sz="2700" b="1" dirty="0">
                <a:latin typeface="Tw Cen MT"/>
                <a:cs typeface="Tw Cen MT"/>
              </a:rPr>
              <a:t>di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er </a:t>
            </a:r>
            <a:r>
              <a:rPr sz="2700" b="1" spc="-5" dirty="0">
                <a:latin typeface="Tw Cen MT"/>
                <a:cs typeface="Tw Cen MT"/>
              </a:rPr>
              <a:t>teste </a:t>
            </a:r>
            <a:r>
              <a:rPr sz="2700" b="1" spc="5" dirty="0">
                <a:latin typeface="Tw Cen MT"/>
                <a:cs typeface="Tw Cen MT"/>
              </a:rPr>
              <a:t>ne kadar zaman  ayırmanız </a:t>
            </a:r>
            <a:r>
              <a:rPr sz="2700" b="1" dirty="0">
                <a:latin typeface="Tw Cen MT"/>
                <a:cs typeface="Tw Cen MT"/>
              </a:rPr>
              <a:t>gerekti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ini</a:t>
            </a:r>
            <a:r>
              <a:rPr sz="2700" b="1" spc="-70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belirleyin.</a:t>
            </a:r>
            <a:endParaRPr sz="27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670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5" dirty="0">
                <a:latin typeface="Tw Cen MT"/>
                <a:cs typeface="Tw Cen MT"/>
              </a:rPr>
              <a:t>Zaman </a:t>
            </a:r>
            <a:r>
              <a:rPr sz="2700" b="1" dirty="0">
                <a:latin typeface="Tw Cen MT"/>
                <a:cs typeface="Tw Cen MT"/>
              </a:rPr>
              <a:t>yetmez diye bir </a:t>
            </a:r>
            <a:r>
              <a:rPr sz="2700" b="1" spc="-15" dirty="0">
                <a:latin typeface="Tw Cen MT"/>
                <a:cs typeface="Tw Cen MT"/>
              </a:rPr>
              <a:t>şey </a:t>
            </a:r>
            <a:r>
              <a:rPr sz="2700" b="1" spc="-5" dirty="0">
                <a:latin typeface="Tw Cen MT"/>
                <a:cs typeface="Tw Cen MT"/>
              </a:rPr>
              <a:t>düşünmeyin. </a:t>
            </a:r>
            <a:r>
              <a:rPr sz="2700" b="1" spc="5" dirty="0">
                <a:latin typeface="Tw Cen MT"/>
                <a:cs typeface="Tw Cen MT"/>
              </a:rPr>
              <a:t>Çünkü </a:t>
            </a:r>
            <a:r>
              <a:rPr sz="2700" b="1" spc="-10" dirty="0">
                <a:latin typeface="Tw Cen MT"/>
                <a:cs typeface="Tw Cen MT"/>
              </a:rPr>
              <a:t>size  </a:t>
            </a:r>
            <a:r>
              <a:rPr sz="2700" b="1" spc="-5" dirty="0">
                <a:latin typeface="Tw Cen MT"/>
                <a:cs typeface="Tw Cen MT"/>
              </a:rPr>
              <a:t>verilen </a:t>
            </a:r>
            <a:r>
              <a:rPr sz="2700" b="1" dirty="0">
                <a:latin typeface="Tw Cen MT"/>
                <a:cs typeface="Tw Cen MT"/>
              </a:rPr>
              <a:t>toplam </a:t>
            </a:r>
            <a:r>
              <a:rPr sz="2700" b="1" spc="10" dirty="0">
                <a:latin typeface="Tw Cen MT"/>
                <a:cs typeface="Tw Cen MT"/>
              </a:rPr>
              <a:t>süre </a:t>
            </a:r>
            <a:r>
              <a:rPr sz="2700" b="1" dirty="0">
                <a:latin typeface="Tw Cen MT"/>
                <a:cs typeface="Tw Cen MT"/>
              </a:rPr>
              <a:t>mutlaka soruların </a:t>
            </a:r>
            <a:r>
              <a:rPr sz="2700" b="1" spc="-5" dirty="0">
                <a:latin typeface="Tw Cen MT"/>
                <a:cs typeface="Tw Cen MT"/>
              </a:rPr>
              <a:t>çözümlerine  </a:t>
            </a:r>
            <a:r>
              <a:rPr sz="2700" b="1" spc="10" dirty="0">
                <a:latin typeface="Tw Cen MT"/>
                <a:cs typeface="Tw Cen MT"/>
              </a:rPr>
              <a:t>göre </a:t>
            </a:r>
            <a:r>
              <a:rPr sz="2700" b="1" dirty="0">
                <a:latin typeface="Tw Cen MT"/>
                <a:cs typeface="Tw Cen MT"/>
              </a:rPr>
              <a:t>görevlilerce </a:t>
            </a:r>
            <a:r>
              <a:rPr sz="2700" b="1" spc="5" dirty="0">
                <a:latin typeface="Tw Cen MT"/>
                <a:cs typeface="Tw Cen MT"/>
              </a:rPr>
              <a:t>hesaplanarak </a:t>
            </a:r>
            <a:r>
              <a:rPr sz="2700" b="1" spc="-10" dirty="0">
                <a:latin typeface="Tw Cen MT"/>
                <a:cs typeface="Tw Cen MT"/>
              </a:rPr>
              <a:t>belirlenmiştir. </a:t>
            </a:r>
            <a:r>
              <a:rPr sz="2700" b="1" spc="5" dirty="0">
                <a:latin typeface="Tw Cen MT"/>
                <a:cs typeface="Tw Cen MT"/>
              </a:rPr>
              <a:t>Herkes  </a:t>
            </a:r>
            <a:r>
              <a:rPr sz="2700" b="1" spc="-20" dirty="0">
                <a:latin typeface="Tw Cen MT"/>
                <a:cs typeface="Tw Cen MT"/>
              </a:rPr>
              <a:t>eşittir. </a:t>
            </a:r>
            <a:r>
              <a:rPr sz="2700" b="1" spc="-5" dirty="0">
                <a:latin typeface="Tw Cen MT"/>
                <a:cs typeface="Tw Cen MT"/>
              </a:rPr>
              <a:t>Kimseye </a:t>
            </a:r>
            <a:r>
              <a:rPr sz="2700" b="1" spc="-10" dirty="0">
                <a:latin typeface="Tw Cen MT"/>
                <a:cs typeface="Tw Cen MT"/>
              </a:rPr>
              <a:t>size </a:t>
            </a:r>
            <a:r>
              <a:rPr sz="2700" b="1" spc="-5" dirty="0">
                <a:latin typeface="Tw Cen MT"/>
                <a:cs typeface="Tw Cen MT"/>
              </a:rPr>
              <a:t>verilenden </a:t>
            </a:r>
            <a:r>
              <a:rPr sz="2700" b="1" spc="5" dirty="0">
                <a:latin typeface="Tw Cen MT"/>
                <a:cs typeface="Tw Cen MT"/>
              </a:rPr>
              <a:t>fazla </a:t>
            </a:r>
            <a:r>
              <a:rPr sz="2700" b="1" spc="10" dirty="0">
                <a:latin typeface="Tw Cen MT"/>
                <a:cs typeface="Tw Cen MT"/>
              </a:rPr>
              <a:t>süre </a:t>
            </a:r>
            <a:r>
              <a:rPr sz="2700" b="1" spc="-20" dirty="0">
                <a:latin typeface="Tw Cen MT"/>
                <a:cs typeface="Tw Cen MT"/>
              </a:rPr>
              <a:t>verilmiyor.  </a:t>
            </a:r>
            <a:r>
              <a:rPr sz="2700" b="1" spc="5" dirty="0">
                <a:latin typeface="Tw Cen MT"/>
                <a:cs typeface="Tw Cen MT"/>
              </a:rPr>
              <a:t>Zaman </a:t>
            </a:r>
            <a:r>
              <a:rPr sz="2700" b="1" spc="-5" dirty="0">
                <a:latin typeface="Tw Cen MT"/>
                <a:cs typeface="Tw Cen MT"/>
              </a:rPr>
              <a:t>yetmemesi </a:t>
            </a:r>
            <a:r>
              <a:rPr sz="2700" b="1" dirty="0">
                <a:latin typeface="Tw Cen MT"/>
                <a:cs typeface="Tw Cen MT"/>
              </a:rPr>
              <a:t>soruların </a:t>
            </a:r>
            <a:r>
              <a:rPr sz="2700" b="1" spc="-5" dirty="0">
                <a:latin typeface="Tw Cen MT"/>
                <a:cs typeface="Tw Cen MT"/>
              </a:rPr>
              <a:t>cevaplarını bilip  bilmemeye, çabuk </a:t>
            </a:r>
            <a:r>
              <a:rPr sz="2700" b="1" spc="5" dirty="0">
                <a:latin typeface="Tw Cen MT"/>
                <a:cs typeface="Tw Cen MT"/>
              </a:rPr>
              <a:t>yada </a:t>
            </a:r>
            <a:r>
              <a:rPr sz="2700" b="1" dirty="0">
                <a:latin typeface="Tw Cen MT"/>
                <a:cs typeface="Tw Cen MT"/>
              </a:rPr>
              <a:t>geç </a:t>
            </a:r>
            <a:r>
              <a:rPr sz="2700" b="1" spc="-5" dirty="0">
                <a:latin typeface="Tw Cen MT"/>
                <a:cs typeface="Tw Cen MT"/>
              </a:rPr>
              <a:t>bulmaya </a:t>
            </a:r>
            <a:r>
              <a:rPr sz="2700" b="1" spc="-15" dirty="0">
                <a:latin typeface="Tw Cen MT"/>
                <a:cs typeface="Tw Cen MT"/>
              </a:rPr>
              <a:t>ba</a:t>
            </a:r>
            <a:r>
              <a:rPr sz="2700" b="1" spc="-15" dirty="0">
                <a:latin typeface="Arial"/>
                <a:cs typeface="Arial"/>
              </a:rPr>
              <a:t>ğ</a:t>
            </a:r>
            <a:r>
              <a:rPr sz="2700" b="1" spc="-15" dirty="0">
                <a:latin typeface="Tw Cen MT"/>
                <a:cs typeface="Tw Cen MT"/>
              </a:rPr>
              <a:t>lıdır. </a:t>
            </a:r>
            <a:r>
              <a:rPr sz="2700" b="1" spc="5" dirty="0">
                <a:latin typeface="Tw Cen MT"/>
                <a:cs typeface="Tw Cen MT"/>
              </a:rPr>
              <a:t>O  zaman şunlara </a:t>
            </a:r>
            <a:r>
              <a:rPr sz="2700" b="1" spc="10" dirty="0">
                <a:latin typeface="Tw Cen MT"/>
                <a:cs typeface="Tw Cen MT"/>
              </a:rPr>
              <a:t>dikkat</a:t>
            </a:r>
            <a:r>
              <a:rPr sz="2700" b="1" spc="-200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etmelisiniz;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29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59679" y="1475739"/>
            <a:ext cx="4858512" cy="4965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932" y="2873755"/>
            <a:ext cx="3775075" cy="232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800" spc="-10" dirty="0">
                <a:latin typeface="Arial"/>
                <a:cs typeface="Arial"/>
              </a:rPr>
              <a:t>SONUÇ NE  OLURSA</a:t>
            </a:r>
            <a:r>
              <a:rPr sz="3800" spc="-254" dirty="0">
                <a:latin typeface="Arial"/>
                <a:cs typeface="Arial"/>
              </a:rPr>
              <a:t> </a:t>
            </a:r>
            <a:r>
              <a:rPr sz="3800" spc="-10" dirty="0">
                <a:latin typeface="Arial"/>
                <a:cs typeface="Arial"/>
              </a:rPr>
              <a:t>OLSUN  </a:t>
            </a:r>
            <a:r>
              <a:rPr sz="3800" spc="-5" dirty="0">
                <a:latin typeface="Arial"/>
                <a:cs typeface="Arial"/>
              </a:rPr>
              <a:t>MORALİNİZİ  </a:t>
            </a:r>
            <a:r>
              <a:rPr sz="3800" spc="-40" dirty="0">
                <a:latin typeface="Arial"/>
                <a:cs typeface="Arial"/>
              </a:rPr>
              <a:t>BOZMAYIN.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3071"/>
            <a:ext cx="7776845" cy="408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DC7F46"/>
              </a:buClr>
              <a:buSzPct val="58620"/>
              <a:buAutoNum type="arabicPeriod"/>
              <a:tabLst>
                <a:tab pos="527685" algn="l"/>
                <a:tab pos="528320" algn="l"/>
              </a:tabLst>
            </a:pPr>
            <a:r>
              <a:rPr sz="2900" b="1" spc="-5" dirty="0">
                <a:latin typeface="Tw Cen MT"/>
                <a:cs typeface="Tw Cen MT"/>
              </a:rPr>
              <a:t>Soruyu </a:t>
            </a:r>
            <a:r>
              <a:rPr sz="2900" b="1" dirty="0">
                <a:latin typeface="Tw Cen MT"/>
                <a:cs typeface="Tw Cen MT"/>
              </a:rPr>
              <a:t>dikkatlice </a:t>
            </a:r>
            <a:r>
              <a:rPr sz="2900" b="1" spc="-5" dirty="0">
                <a:latin typeface="Tw Cen MT"/>
                <a:cs typeface="Tw Cen MT"/>
              </a:rPr>
              <a:t>okuyup anlamaya</a:t>
            </a:r>
            <a:r>
              <a:rPr sz="2900" b="1" spc="-60" dirty="0">
                <a:latin typeface="Tw Cen MT"/>
                <a:cs typeface="Tw Cen MT"/>
              </a:rPr>
              <a:t> </a:t>
            </a:r>
            <a:r>
              <a:rPr sz="2900" b="1" spc="-5" dirty="0">
                <a:latin typeface="Tw Cen MT"/>
                <a:cs typeface="Tw Cen MT"/>
              </a:rPr>
              <a:t>çalısın.</a:t>
            </a:r>
            <a:endParaRPr sz="2900">
              <a:latin typeface="Tw Cen MT"/>
              <a:cs typeface="Tw Cen MT"/>
            </a:endParaRPr>
          </a:p>
          <a:p>
            <a:pPr marL="527685" marR="5080" indent="-514984">
              <a:lnSpc>
                <a:spcPct val="99900"/>
              </a:lnSpc>
              <a:spcBef>
                <a:spcPts val="720"/>
              </a:spcBef>
              <a:buClr>
                <a:srgbClr val="DC7F46"/>
              </a:buClr>
              <a:buSzPct val="58620"/>
              <a:buAutoNum type="arabicPeriod"/>
              <a:tabLst>
                <a:tab pos="527685" algn="l"/>
                <a:tab pos="528320" algn="l"/>
              </a:tabLst>
            </a:pPr>
            <a:r>
              <a:rPr sz="2900" b="1" dirty="0">
                <a:latin typeface="Tw Cen MT"/>
                <a:cs typeface="Tw Cen MT"/>
              </a:rPr>
              <a:t>Esas </a:t>
            </a:r>
            <a:r>
              <a:rPr sz="2900" b="1" spc="-5" dirty="0">
                <a:latin typeface="Tw Cen MT"/>
                <a:cs typeface="Tw Cen MT"/>
              </a:rPr>
              <a:t>olanın bildiklerinizi </a:t>
            </a:r>
            <a:r>
              <a:rPr sz="2900" b="1" dirty="0">
                <a:latin typeface="Tw Cen MT"/>
                <a:cs typeface="Tw Cen MT"/>
              </a:rPr>
              <a:t>yakalamak </a:t>
            </a:r>
            <a:r>
              <a:rPr sz="2900" b="1" spc="-5" dirty="0">
                <a:latin typeface="Tw Cen MT"/>
                <a:cs typeface="Tw Cen MT"/>
              </a:rPr>
              <a:t>oldu</a:t>
            </a:r>
            <a:r>
              <a:rPr sz="2900" b="1" spc="-5" dirty="0">
                <a:latin typeface="Arial"/>
                <a:cs typeface="Arial"/>
              </a:rPr>
              <a:t>ğ</a:t>
            </a:r>
            <a:r>
              <a:rPr sz="2900" b="1" spc="-5" dirty="0">
                <a:latin typeface="Tw Cen MT"/>
                <a:cs typeface="Tw Cen MT"/>
              </a:rPr>
              <a:t>unu  düşünün. Bir iki </a:t>
            </a:r>
            <a:r>
              <a:rPr sz="2900" b="1" spc="5" dirty="0">
                <a:latin typeface="Tw Cen MT"/>
                <a:cs typeface="Tw Cen MT"/>
              </a:rPr>
              <a:t>tekrarla </a:t>
            </a:r>
            <a:r>
              <a:rPr sz="2900" b="1" spc="-5" dirty="0">
                <a:latin typeface="Tw Cen MT"/>
                <a:cs typeface="Tw Cen MT"/>
              </a:rPr>
              <a:t>anlayamadı</a:t>
            </a:r>
            <a:r>
              <a:rPr sz="2900" b="1" spc="-5" dirty="0">
                <a:latin typeface="Arial"/>
                <a:cs typeface="Arial"/>
              </a:rPr>
              <a:t>ğ</a:t>
            </a:r>
            <a:r>
              <a:rPr sz="2900" b="1" spc="-5" dirty="0">
                <a:latin typeface="Tw Cen MT"/>
                <a:cs typeface="Tw Cen MT"/>
              </a:rPr>
              <a:t>ınız,  </a:t>
            </a:r>
            <a:r>
              <a:rPr sz="2900" b="1" spc="-15" dirty="0">
                <a:latin typeface="Tw Cen MT"/>
                <a:cs typeface="Tw Cen MT"/>
              </a:rPr>
              <a:t>cevabini </a:t>
            </a:r>
            <a:r>
              <a:rPr sz="2900" b="1" spc="-10" dirty="0">
                <a:latin typeface="Tw Cen MT"/>
                <a:cs typeface="Tw Cen MT"/>
              </a:rPr>
              <a:t>bulamadı</a:t>
            </a:r>
            <a:r>
              <a:rPr sz="2900" b="1" spc="-10" dirty="0">
                <a:latin typeface="Arial"/>
                <a:cs typeface="Arial"/>
              </a:rPr>
              <a:t>ğ</a:t>
            </a:r>
            <a:r>
              <a:rPr sz="2900" b="1" spc="-10" dirty="0">
                <a:latin typeface="Tw Cen MT"/>
                <a:cs typeface="Tw Cen MT"/>
              </a:rPr>
              <a:t>ınız </a:t>
            </a:r>
            <a:r>
              <a:rPr sz="2900" b="1" spc="-5" dirty="0">
                <a:latin typeface="Tw Cen MT"/>
                <a:cs typeface="Tw Cen MT"/>
              </a:rPr>
              <a:t>soruya </a:t>
            </a:r>
            <a:r>
              <a:rPr sz="2900" b="1" dirty="0">
                <a:latin typeface="Tw Cen MT"/>
                <a:cs typeface="Tw Cen MT"/>
              </a:rPr>
              <a:t>bırakıp sonraki  </a:t>
            </a:r>
            <a:r>
              <a:rPr sz="2900" b="1" spc="-5" dirty="0">
                <a:latin typeface="Tw Cen MT"/>
                <a:cs typeface="Tw Cen MT"/>
              </a:rPr>
              <a:t>soruya bakin. </a:t>
            </a:r>
            <a:r>
              <a:rPr sz="2900" b="1" spc="-15" dirty="0">
                <a:latin typeface="Tw Cen MT"/>
                <a:cs typeface="Tw Cen MT"/>
              </a:rPr>
              <a:t>Böylelikle oyalanmamış  </a:t>
            </a:r>
            <a:r>
              <a:rPr sz="2900" b="1" spc="-5" dirty="0">
                <a:latin typeface="Tw Cen MT"/>
                <a:cs typeface="Tw Cen MT"/>
              </a:rPr>
              <a:t>olursunuz </a:t>
            </a:r>
            <a:r>
              <a:rPr sz="2900" b="1" dirty="0">
                <a:latin typeface="Tw Cen MT"/>
                <a:cs typeface="Tw Cen MT"/>
              </a:rPr>
              <a:t>. </a:t>
            </a:r>
            <a:r>
              <a:rPr sz="2900" b="1" spc="-5" dirty="0">
                <a:latin typeface="Tw Cen MT"/>
                <a:cs typeface="Tw Cen MT"/>
              </a:rPr>
              <a:t>Bildiklerinizi tam yaptıktan </a:t>
            </a:r>
            <a:r>
              <a:rPr sz="2900" b="1" dirty="0">
                <a:latin typeface="Tw Cen MT"/>
                <a:cs typeface="Tw Cen MT"/>
              </a:rPr>
              <a:t>sonra  </a:t>
            </a:r>
            <a:r>
              <a:rPr sz="2900" b="1" spc="-5" dirty="0">
                <a:latin typeface="Tw Cen MT"/>
                <a:cs typeface="Tw Cen MT"/>
              </a:rPr>
              <a:t>mutlaka sınavın </a:t>
            </a:r>
            <a:r>
              <a:rPr sz="2900" b="1" dirty="0">
                <a:latin typeface="Tw Cen MT"/>
                <a:cs typeface="Tw Cen MT"/>
              </a:rPr>
              <a:t>son saatlerinde </a:t>
            </a:r>
            <a:r>
              <a:rPr sz="2900" b="1" spc="35" dirty="0">
                <a:latin typeface="Tw Cen MT"/>
                <a:cs typeface="Tw Cen MT"/>
              </a:rPr>
              <a:t>artı</a:t>
            </a:r>
            <a:r>
              <a:rPr sz="2900" b="1" spc="-70" dirty="0">
                <a:latin typeface="Tw Cen MT"/>
                <a:cs typeface="Tw Cen MT"/>
              </a:rPr>
              <a:t> </a:t>
            </a:r>
            <a:r>
              <a:rPr sz="2900" b="1" spc="-5" dirty="0">
                <a:latin typeface="Tw Cen MT"/>
                <a:cs typeface="Tw Cen MT"/>
              </a:rPr>
              <a:t>zamanınız  </a:t>
            </a:r>
            <a:r>
              <a:rPr sz="2900" b="1" spc="-15" dirty="0">
                <a:latin typeface="Tw Cen MT"/>
                <a:cs typeface="Tw Cen MT"/>
              </a:rPr>
              <a:t>olacaktır. </a:t>
            </a:r>
            <a:r>
              <a:rPr sz="2900" b="1" spc="-10" dirty="0">
                <a:latin typeface="Tw Cen MT"/>
                <a:cs typeface="Tw Cen MT"/>
              </a:rPr>
              <a:t>Atladı</a:t>
            </a:r>
            <a:r>
              <a:rPr sz="2900" b="1" spc="-10" dirty="0">
                <a:latin typeface="Arial"/>
                <a:cs typeface="Arial"/>
              </a:rPr>
              <a:t>ğ</a:t>
            </a:r>
            <a:r>
              <a:rPr sz="2900" b="1" spc="-10" dirty="0">
                <a:latin typeface="Tw Cen MT"/>
                <a:cs typeface="Tw Cen MT"/>
              </a:rPr>
              <a:t>ınız </a:t>
            </a:r>
            <a:r>
              <a:rPr sz="2900" b="1" dirty="0">
                <a:latin typeface="Tw Cen MT"/>
                <a:cs typeface="Tw Cen MT"/>
              </a:rPr>
              <a:t>sorulara </a:t>
            </a:r>
            <a:r>
              <a:rPr sz="2900" b="1" spc="-25" dirty="0">
                <a:latin typeface="Tw Cen MT"/>
                <a:cs typeface="Tw Cen MT"/>
              </a:rPr>
              <a:t>bu </a:t>
            </a:r>
            <a:r>
              <a:rPr sz="2900" b="1" spc="-5" dirty="0">
                <a:latin typeface="Tw Cen MT"/>
                <a:cs typeface="Tw Cen MT"/>
              </a:rPr>
              <a:t>zamanda  bakmanız </a:t>
            </a:r>
            <a:r>
              <a:rPr sz="2900" b="1" spc="-10" dirty="0">
                <a:latin typeface="Tw Cen MT"/>
                <a:cs typeface="Tw Cen MT"/>
              </a:rPr>
              <a:t>avantajlı</a:t>
            </a:r>
            <a:r>
              <a:rPr sz="2900" b="1" spc="-85" dirty="0">
                <a:latin typeface="Tw Cen MT"/>
                <a:cs typeface="Tw Cen MT"/>
              </a:rPr>
              <a:t> </a:t>
            </a:r>
            <a:r>
              <a:rPr sz="2900" b="1" spc="-15" dirty="0">
                <a:latin typeface="Tw Cen MT"/>
                <a:cs typeface="Tw Cen MT"/>
              </a:rPr>
              <a:t>olacaktır.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31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83739"/>
            <a:ext cx="7952105" cy="416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5470" marR="640715" indent="-572770">
              <a:lnSpc>
                <a:spcPts val="3220"/>
              </a:lnSpc>
              <a:buClr>
                <a:srgbClr val="DC7F46"/>
              </a:buClr>
              <a:buSzPct val="60000"/>
              <a:buFont typeface="Wingdings"/>
              <a:buChar char=""/>
              <a:tabLst>
                <a:tab pos="585470" algn="l"/>
                <a:tab pos="586105" algn="l"/>
              </a:tabLst>
            </a:pPr>
            <a:r>
              <a:rPr sz="3000" b="1" spc="-5" dirty="0">
                <a:latin typeface="Arial"/>
                <a:cs typeface="Arial"/>
              </a:rPr>
              <a:t>İ</a:t>
            </a:r>
            <a:r>
              <a:rPr sz="3000" b="1" spc="-5" dirty="0">
                <a:latin typeface="Tw Cen MT"/>
                <a:cs typeface="Tw Cen MT"/>
              </a:rPr>
              <a:t>lk </a:t>
            </a:r>
            <a:r>
              <a:rPr sz="3000" b="1" spc="-10" dirty="0">
                <a:latin typeface="Tw Cen MT"/>
                <a:cs typeface="Tw Cen MT"/>
              </a:rPr>
              <a:t>planda </a:t>
            </a:r>
            <a:r>
              <a:rPr sz="3000" b="1" spc="-15" dirty="0">
                <a:latin typeface="Tw Cen MT"/>
                <a:cs typeface="Tw Cen MT"/>
              </a:rPr>
              <a:t>çözemedi</a:t>
            </a:r>
            <a:r>
              <a:rPr sz="3000" b="1" spc="-15" dirty="0">
                <a:latin typeface="Arial"/>
                <a:cs typeface="Arial"/>
              </a:rPr>
              <a:t>ğ</a:t>
            </a:r>
            <a:r>
              <a:rPr sz="3000" b="1" spc="-15" dirty="0">
                <a:latin typeface="Tw Cen MT"/>
                <a:cs typeface="Tw Cen MT"/>
              </a:rPr>
              <a:t>iniz </a:t>
            </a:r>
            <a:r>
              <a:rPr sz="3000" b="1" spc="-10" dirty="0">
                <a:latin typeface="Tw Cen MT"/>
                <a:cs typeface="Tw Cen MT"/>
              </a:rPr>
              <a:t>soruların yanına  </a:t>
            </a:r>
            <a:r>
              <a:rPr sz="3000" b="1" spc="-5" dirty="0">
                <a:latin typeface="Tw Cen MT"/>
                <a:cs typeface="Tw Cen MT"/>
              </a:rPr>
              <a:t>bazı </a:t>
            </a:r>
            <a:r>
              <a:rPr sz="3000" b="1" spc="-10" dirty="0">
                <a:latin typeface="Tw Cen MT"/>
                <a:cs typeface="Tw Cen MT"/>
              </a:rPr>
              <a:t>şekiller </a:t>
            </a:r>
            <a:r>
              <a:rPr sz="3000" b="1" spc="-5" dirty="0">
                <a:latin typeface="Tw Cen MT"/>
                <a:cs typeface="Tw Cen MT"/>
              </a:rPr>
              <a:t>yaparak </a:t>
            </a:r>
            <a:r>
              <a:rPr sz="3000" b="1" dirty="0">
                <a:latin typeface="Tw Cen MT"/>
                <a:cs typeface="Tw Cen MT"/>
              </a:rPr>
              <a:t>atlayınız.</a:t>
            </a:r>
            <a:r>
              <a:rPr sz="3000" b="1" spc="55" dirty="0">
                <a:latin typeface="Tw Cen MT"/>
                <a:cs typeface="Tw Cen MT"/>
              </a:rPr>
              <a:t> </a:t>
            </a:r>
            <a:r>
              <a:rPr sz="3000" b="1" spc="-5" dirty="0">
                <a:latin typeface="Tw Cen MT"/>
                <a:cs typeface="Tw Cen MT"/>
              </a:rPr>
              <a:t>Mesela;</a:t>
            </a:r>
            <a:endParaRPr sz="3000">
              <a:latin typeface="Tw Cen MT"/>
              <a:cs typeface="Tw Cen MT"/>
            </a:endParaRPr>
          </a:p>
          <a:p>
            <a:pPr marL="927100" lvl="1" indent="-228600">
              <a:lnSpc>
                <a:spcPct val="100000"/>
              </a:lnSpc>
              <a:spcBef>
                <a:spcPts val="250"/>
              </a:spcBef>
              <a:buClr>
                <a:srgbClr val="DC7F46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sz="2200" b="1" dirty="0">
                <a:latin typeface="Tw Cen MT"/>
                <a:cs typeface="Tw Cen MT"/>
              </a:rPr>
              <a:t>! : </a:t>
            </a:r>
            <a:r>
              <a:rPr sz="2200" b="1" spc="5" dirty="0">
                <a:latin typeface="Arial"/>
                <a:cs typeface="Arial"/>
              </a:rPr>
              <a:t>İ</a:t>
            </a:r>
            <a:r>
              <a:rPr sz="2200" b="1" spc="5" dirty="0">
                <a:latin typeface="Tw Cen MT"/>
                <a:cs typeface="Tw Cen MT"/>
              </a:rPr>
              <a:t>lk hamlede </a:t>
            </a:r>
            <a:r>
              <a:rPr sz="2200" b="1" spc="-5" dirty="0">
                <a:latin typeface="Tw Cen MT"/>
                <a:cs typeface="Tw Cen MT"/>
              </a:rPr>
              <a:t>çözemedim, </a:t>
            </a:r>
            <a:r>
              <a:rPr sz="2200" b="1" spc="5" dirty="0">
                <a:latin typeface="Tw Cen MT"/>
                <a:cs typeface="Tw Cen MT"/>
              </a:rPr>
              <a:t>ama </a:t>
            </a:r>
            <a:r>
              <a:rPr sz="2200" b="1" dirty="0">
                <a:latin typeface="Tw Cen MT"/>
                <a:cs typeface="Tw Cen MT"/>
              </a:rPr>
              <a:t>konuyu</a:t>
            </a:r>
            <a:r>
              <a:rPr sz="2200" b="1" spc="-315" dirty="0">
                <a:latin typeface="Tw Cen MT"/>
                <a:cs typeface="Tw Cen MT"/>
              </a:rPr>
              <a:t> </a:t>
            </a:r>
            <a:r>
              <a:rPr sz="2200" b="1" dirty="0">
                <a:latin typeface="Tw Cen MT"/>
                <a:cs typeface="Tw Cen MT"/>
              </a:rPr>
              <a:t>biliyorum.</a:t>
            </a:r>
            <a:endParaRPr sz="2200">
              <a:latin typeface="Tw Cen MT"/>
              <a:cs typeface="Tw Cen MT"/>
            </a:endParaRPr>
          </a:p>
          <a:p>
            <a:pPr marL="927100" lvl="1" indent="-228600">
              <a:lnSpc>
                <a:spcPct val="100000"/>
              </a:lnSpc>
              <a:spcBef>
                <a:spcPts val="215"/>
              </a:spcBef>
              <a:buClr>
                <a:srgbClr val="DC7F46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sz="2200" b="1" spc="-5" dirty="0">
                <a:latin typeface="Tw Cen MT"/>
                <a:cs typeface="Tw Cen MT"/>
              </a:rPr>
              <a:t>!! </a:t>
            </a:r>
            <a:r>
              <a:rPr sz="2200" b="1" dirty="0">
                <a:latin typeface="Tw Cen MT"/>
                <a:cs typeface="Tw Cen MT"/>
              </a:rPr>
              <a:t>: </a:t>
            </a:r>
            <a:r>
              <a:rPr sz="2200" b="1" spc="5" dirty="0">
                <a:latin typeface="Tw Cen MT"/>
                <a:cs typeface="Tw Cen MT"/>
              </a:rPr>
              <a:t>Zaman </a:t>
            </a:r>
            <a:r>
              <a:rPr sz="2200" b="1" dirty="0">
                <a:latin typeface="Tw Cen MT"/>
                <a:cs typeface="Tw Cen MT"/>
              </a:rPr>
              <a:t>alici soru, </a:t>
            </a:r>
            <a:r>
              <a:rPr sz="2200" b="1" spc="5" dirty="0">
                <a:latin typeface="Tw Cen MT"/>
                <a:cs typeface="Tw Cen MT"/>
              </a:rPr>
              <a:t>ama </a:t>
            </a:r>
            <a:r>
              <a:rPr sz="2200" b="1" dirty="0">
                <a:latin typeface="Tw Cen MT"/>
                <a:cs typeface="Tw Cen MT"/>
              </a:rPr>
              <a:t>herhalde</a:t>
            </a:r>
            <a:r>
              <a:rPr sz="2200" b="1" spc="-225" dirty="0">
                <a:latin typeface="Tw Cen MT"/>
                <a:cs typeface="Tw Cen MT"/>
              </a:rPr>
              <a:t> </a:t>
            </a:r>
            <a:r>
              <a:rPr sz="2200" b="1" spc="-5" dirty="0">
                <a:latin typeface="Tw Cen MT"/>
                <a:cs typeface="Tw Cen MT"/>
              </a:rPr>
              <a:t>çözerim.</a:t>
            </a:r>
            <a:endParaRPr sz="2200">
              <a:latin typeface="Tw Cen MT"/>
              <a:cs typeface="Tw Cen MT"/>
            </a:endParaRPr>
          </a:p>
          <a:p>
            <a:pPr marL="927100" lvl="1" indent="-228600">
              <a:lnSpc>
                <a:spcPct val="100000"/>
              </a:lnSpc>
              <a:spcBef>
                <a:spcPts val="240"/>
              </a:spcBef>
              <a:buClr>
                <a:srgbClr val="DC7F46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sz="2200" b="1" spc="-5" dirty="0">
                <a:latin typeface="Tw Cen MT"/>
                <a:cs typeface="Tw Cen MT"/>
              </a:rPr>
              <a:t>!!! </a:t>
            </a:r>
            <a:r>
              <a:rPr sz="2200" b="1" dirty="0">
                <a:latin typeface="Tw Cen MT"/>
                <a:cs typeface="Tw Cen MT"/>
              </a:rPr>
              <a:t>: </a:t>
            </a:r>
            <a:r>
              <a:rPr sz="2200" b="1" spc="5" dirty="0">
                <a:latin typeface="Tw Cen MT"/>
                <a:cs typeface="Tw Cen MT"/>
              </a:rPr>
              <a:t>Zor </a:t>
            </a:r>
            <a:r>
              <a:rPr sz="2200" b="1" dirty="0">
                <a:latin typeface="Tw Cen MT"/>
                <a:cs typeface="Tw Cen MT"/>
              </a:rPr>
              <a:t>soru, herhalde</a:t>
            </a:r>
            <a:r>
              <a:rPr sz="2200" b="1" spc="-165" dirty="0">
                <a:latin typeface="Tw Cen MT"/>
                <a:cs typeface="Tw Cen MT"/>
              </a:rPr>
              <a:t> </a:t>
            </a:r>
            <a:r>
              <a:rPr sz="2200" b="1" spc="-5" dirty="0">
                <a:latin typeface="Tw Cen MT"/>
                <a:cs typeface="Tw Cen MT"/>
              </a:rPr>
              <a:t>çözemem.</a:t>
            </a:r>
            <a:endParaRPr sz="2200">
              <a:latin typeface="Tw Cen MT"/>
              <a:cs typeface="Tw Cen MT"/>
            </a:endParaRPr>
          </a:p>
          <a:p>
            <a:pPr marL="332740" marR="418465" indent="-320040">
              <a:lnSpc>
                <a:spcPts val="3240"/>
              </a:lnSpc>
              <a:spcBef>
                <a:spcPts val="71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3000" b="1" spc="-10" dirty="0">
                <a:latin typeface="Tw Cen MT"/>
                <a:cs typeface="Tw Cen MT"/>
              </a:rPr>
              <a:t>Bunu yaptı</a:t>
            </a:r>
            <a:r>
              <a:rPr sz="3000" b="1" spc="-10" dirty="0">
                <a:latin typeface="Arial"/>
                <a:cs typeface="Arial"/>
              </a:rPr>
              <a:t>ğ</a:t>
            </a:r>
            <a:r>
              <a:rPr sz="3000" b="1" spc="-10" dirty="0">
                <a:latin typeface="Tw Cen MT"/>
                <a:cs typeface="Tw Cen MT"/>
              </a:rPr>
              <a:t>ınız </a:t>
            </a:r>
            <a:r>
              <a:rPr sz="3000" b="1" spc="-5" dirty="0">
                <a:latin typeface="Tw Cen MT"/>
                <a:cs typeface="Tw Cen MT"/>
              </a:rPr>
              <a:t>takdirde </a:t>
            </a:r>
            <a:r>
              <a:rPr sz="3000" b="1" spc="-10" dirty="0">
                <a:latin typeface="Tw Cen MT"/>
                <a:cs typeface="Tw Cen MT"/>
              </a:rPr>
              <a:t>sınavın sonlarına  do</a:t>
            </a:r>
            <a:r>
              <a:rPr sz="3000" b="1" spc="-10" dirty="0">
                <a:latin typeface="Arial"/>
                <a:cs typeface="Arial"/>
              </a:rPr>
              <a:t>ğ</a:t>
            </a:r>
            <a:r>
              <a:rPr sz="3000" b="1" spc="-10" dirty="0">
                <a:latin typeface="Tw Cen MT"/>
                <a:cs typeface="Tw Cen MT"/>
              </a:rPr>
              <a:t>ru, </a:t>
            </a:r>
            <a:r>
              <a:rPr sz="3000" b="1" spc="25" dirty="0">
                <a:latin typeface="Tw Cen MT"/>
                <a:cs typeface="Tw Cen MT"/>
              </a:rPr>
              <a:t>artan </a:t>
            </a:r>
            <a:r>
              <a:rPr sz="3000" b="1" spc="-10" dirty="0">
                <a:latin typeface="Tw Cen MT"/>
                <a:cs typeface="Tw Cen MT"/>
              </a:rPr>
              <a:t>vakitte önce </a:t>
            </a:r>
            <a:r>
              <a:rPr sz="3000" b="1" dirty="0">
                <a:latin typeface="Tw Cen MT"/>
                <a:cs typeface="Tw Cen MT"/>
              </a:rPr>
              <a:t>“!” işaretli </a:t>
            </a:r>
            <a:r>
              <a:rPr sz="3000" b="1" spc="-5" dirty="0">
                <a:latin typeface="Tw Cen MT"/>
                <a:cs typeface="Tw Cen MT"/>
              </a:rPr>
              <a:t>soruları,  sonra </a:t>
            </a:r>
            <a:r>
              <a:rPr sz="3000" b="1" dirty="0">
                <a:latin typeface="Tw Cen MT"/>
                <a:cs typeface="Tw Cen MT"/>
              </a:rPr>
              <a:t>“!!” işaretli </a:t>
            </a:r>
            <a:r>
              <a:rPr sz="3000" b="1" spc="-5" dirty="0">
                <a:latin typeface="Tw Cen MT"/>
                <a:cs typeface="Tw Cen MT"/>
              </a:rPr>
              <a:t>soruları, daha sonra da </a:t>
            </a:r>
            <a:r>
              <a:rPr sz="3000" b="1" dirty="0">
                <a:latin typeface="Tw Cen MT"/>
                <a:cs typeface="Tw Cen MT"/>
              </a:rPr>
              <a:t>“!!!”  işaretli </a:t>
            </a:r>
            <a:r>
              <a:rPr sz="3000" b="1" spc="-5" dirty="0">
                <a:latin typeface="Tw Cen MT"/>
                <a:cs typeface="Tw Cen MT"/>
              </a:rPr>
              <a:t>soruları </a:t>
            </a:r>
            <a:r>
              <a:rPr sz="3000" b="1" spc="-20" dirty="0">
                <a:latin typeface="Tw Cen MT"/>
                <a:cs typeface="Tw Cen MT"/>
              </a:rPr>
              <a:t>çözmeye</a:t>
            </a:r>
            <a:r>
              <a:rPr sz="3000" b="1" spc="5" dirty="0">
                <a:latin typeface="Tw Cen MT"/>
                <a:cs typeface="Tw Cen MT"/>
              </a:rPr>
              <a:t> </a:t>
            </a:r>
            <a:r>
              <a:rPr sz="3000" b="1" spc="-10" dirty="0">
                <a:latin typeface="Tw Cen MT"/>
                <a:cs typeface="Tw Cen MT"/>
              </a:rPr>
              <a:t>çalısınız.</a:t>
            </a:r>
            <a:endParaRPr sz="30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28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3000" b="1" spc="-10" dirty="0">
                <a:latin typeface="Tw Cen MT"/>
                <a:cs typeface="Tw Cen MT"/>
              </a:rPr>
              <a:t>Altı çizili </a:t>
            </a:r>
            <a:r>
              <a:rPr sz="3000" b="1" spc="-30" dirty="0">
                <a:latin typeface="Tw Cen MT"/>
                <a:cs typeface="Tw Cen MT"/>
              </a:rPr>
              <a:t>veya </a:t>
            </a:r>
            <a:r>
              <a:rPr sz="3000" b="1" spc="-35" dirty="0">
                <a:latin typeface="Tw Cen MT"/>
                <a:cs typeface="Tw Cen MT"/>
              </a:rPr>
              <a:t>koyu </a:t>
            </a:r>
            <a:r>
              <a:rPr sz="3000" b="1" spc="-5" dirty="0">
                <a:latin typeface="Tw Cen MT"/>
                <a:cs typeface="Tw Cen MT"/>
              </a:rPr>
              <a:t>yazılı </a:t>
            </a:r>
            <a:r>
              <a:rPr sz="3000" b="1" spc="-15" dirty="0">
                <a:latin typeface="Tw Cen MT"/>
                <a:cs typeface="Tw Cen MT"/>
              </a:rPr>
              <a:t>kelimeye </a:t>
            </a:r>
            <a:r>
              <a:rPr sz="3000" b="1" spc="5" dirty="0">
                <a:latin typeface="Tw Cen MT"/>
                <a:cs typeface="Tw Cen MT"/>
              </a:rPr>
              <a:t>dikkat</a:t>
            </a:r>
            <a:r>
              <a:rPr sz="3000" b="1" spc="145" dirty="0">
                <a:latin typeface="Tw Cen MT"/>
                <a:cs typeface="Tw Cen MT"/>
              </a:rPr>
              <a:t> </a:t>
            </a:r>
            <a:r>
              <a:rPr sz="3000" b="1" spc="-10" dirty="0">
                <a:latin typeface="Tw Cen MT"/>
                <a:cs typeface="Tw Cen MT"/>
              </a:rPr>
              <a:t>edin.</a:t>
            </a:r>
            <a:endParaRPr sz="30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32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4" name="object 4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65580" y="1979676"/>
            <a:ext cx="7994015" cy="416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66040" indent="-320040">
              <a:lnSpc>
                <a:spcPts val="3140"/>
              </a:lnSpc>
              <a:buClr>
                <a:srgbClr val="DC7F46"/>
              </a:buClr>
              <a:buSzPct val="58620"/>
              <a:buFont typeface="Wingdings"/>
              <a:buChar char=""/>
              <a:tabLst>
                <a:tab pos="332740" algn="l"/>
                <a:tab pos="1243965" algn="l"/>
              </a:tabLst>
            </a:pPr>
            <a:r>
              <a:rPr sz="2900" spc="5" dirty="0">
                <a:solidFill>
                  <a:srgbClr val="BF0000"/>
                </a:solidFill>
                <a:latin typeface="Tw Cen MT"/>
                <a:cs typeface="Tw Cen MT"/>
              </a:rPr>
              <a:t>Bilgi:	</a:t>
            </a:r>
            <a:r>
              <a:rPr sz="2900" spc="-10" dirty="0">
                <a:latin typeface="Tw Cen MT"/>
                <a:cs typeface="Tw Cen MT"/>
              </a:rPr>
              <a:t>Ö</a:t>
            </a:r>
            <a:r>
              <a:rPr sz="2900" spc="-10" dirty="0">
                <a:latin typeface="Arial"/>
                <a:cs typeface="Arial"/>
              </a:rPr>
              <a:t>ğ</a:t>
            </a:r>
            <a:r>
              <a:rPr sz="2900" spc="-10" dirty="0">
                <a:latin typeface="Tw Cen MT"/>
                <a:cs typeface="Tw Cen MT"/>
              </a:rPr>
              <a:t>renmeyle </a:t>
            </a:r>
            <a:r>
              <a:rPr sz="2900" spc="-20" dirty="0">
                <a:latin typeface="Tw Cen MT"/>
                <a:cs typeface="Tw Cen MT"/>
              </a:rPr>
              <a:t>kazanılır.</a:t>
            </a:r>
            <a:r>
              <a:rPr sz="2900" spc="-65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Tekrarlarla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pekiştirilir. 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60" dirty="0">
                <a:latin typeface="Tw Cen MT"/>
                <a:cs typeface="Tw Cen MT"/>
              </a:rPr>
              <a:t>Test </a:t>
            </a:r>
            <a:r>
              <a:rPr sz="2900" spc="5" dirty="0">
                <a:latin typeface="Tw Cen MT"/>
                <a:cs typeface="Tw Cen MT"/>
              </a:rPr>
              <a:t>çözme </a:t>
            </a:r>
            <a:r>
              <a:rPr sz="2900" dirty="0">
                <a:latin typeface="Tw Cen MT"/>
                <a:cs typeface="Tw Cen MT"/>
              </a:rPr>
              <a:t>tekni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ini kullanmanın </a:t>
            </a:r>
            <a:r>
              <a:rPr sz="2900" spc="5" dirty="0">
                <a:latin typeface="Tw Cen MT"/>
                <a:cs typeface="Tw Cen MT"/>
              </a:rPr>
              <a:t>temelini </a:t>
            </a:r>
            <a:r>
              <a:rPr sz="2900" dirty="0">
                <a:latin typeface="Tw Cen MT"/>
                <a:cs typeface="Tw Cen MT"/>
              </a:rPr>
              <a:t>teşkil</a:t>
            </a:r>
            <a:r>
              <a:rPr sz="2900" spc="-140" dirty="0">
                <a:latin typeface="Tw Cen MT"/>
                <a:cs typeface="Tw Cen MT"/>
              </a:rPr>
              <a:t> </a:t>
            </a:r>
            <a:r>
              <a:rPr sz="2900" spc="-35" dirty="0">
                <a:latin typeface="Tw Cen MT"/>
                <a:cs typeface="Tw Cen MT"/>
              </a:rPr>
              <a:t>eder.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90100"/>
              </a:lnSpc>
              <a:spcBef>
                <a:spcPts val="630"/>
              </a:spcBef>
              <a:buClr>
                <a:srgbClr val="DC7F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-30" dirty="0">
                <a:solidFill>
                  <a:srgbClr val="BF0000"/>
                </a:solidFill>
                <a:latin typeface="Tw Cen MT"/>
                <a:cs typeface="Tw Cen MT"/>
              </a:rPr>
              <a:t>Yorum: </a:t>
            </a:r>
            <a:r>
              <a:rPr sz="2900" dirty="0">
                <a:latin typeface="Tw Cen MT"/>
                <a:cs typeface="Tw Cen MT"/>
              </a:rPr>
              <a:t>Ö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renilen </a:t>
            </a:r>
            <a:r>
              <a:rPr sz="2900" spc="-25" dirty="0">
                <a:latin typeface="Tw Cen MT"/>
                <a:cs typeface="Tw Cen MT"/>
              </a:rPr>
              <a:t>ve </a:t>
            </a:r>
            <a:r>
              <a:rPr sz="2900" spc="5" dirty="0">
                <a:latin typeface="Tw Cen MT"/>
                <a:cs typeface="Tw Cen MT"/>
              </a:rPr>
              <a:t>tekrarla </a:t>
            </a:r>
            <a:r>
              <a:rPr sz="2900" dirty="0">
                <a:latin typeface="Tw Cen MT"/>
                <a:cs typeface="Tw Cen MT"/>
              </a:rPr>
              <a:t>pekiştirilen </a:t>
            </a:r>
            <a:r>
              <a:rPr sz="2900" spc="5" dirty="0">
                <a:latin typeface="Tw Cen MT"/>
                <a:cs typeface="Tw Cen MT"/>
              </a:rPr>
              <a:t>bilgiyle  ilgili </a:t>
            </a:r>
            <a:r>
              <a:rPr sz="2900" dirty="0">
                <a:latin typeface="Tw Cen MT"/>
                <a:cs typeface="Tw Cen MT"/>
              </a:rPr>
              <a:t>düşünce geliştirme </a:t>
            </a:r>
            <a:r>
              <a:rPr sz="2900" spc="-70" dirty="0">
                <a:latin typeface="Tw Cen MT"/>
                <a:cs typeface="Tw Cen MT"/>
              </a:rPr>
              <a:t>veya </a:t>
            </a:r>
            <a:r>
              <a:rPr sz="2900" dirty="0">
                <a:latin typeface="Tw Cen MT"/>
                <a:cs typeface="Tw Cen MT"/>
              </a:rPr>
              <a:t>bilgiye </a:t>
            </a:r>
            <a:r>
              <a:rPr sz="2900" spc="5" dirty="0">
                <a:latin typeface="Tw Cen MT"/>
                <a:cs typeface="Tw Cen MT"/>
              </a:rPr>
              <a:t>farklı</a:t>
            </a:r>
            <a:r>
              <a:rPr sz="2900" spc="-16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açılardan  bakabilme gücünü ifade </a:t>
            </a:r>
            <a:r>
              <a:rPr sz="2900" spc="-35" dirty="0">
                <a:latin typeface="Tw Cen MT"/>
                <a:cs typeface="Tw Cen MT"/>
              </a:rPr>
              <a:t>eder. </a:t>
            </a:r>
            <a:r>
              <a:rPr sz="2900" spc="-60" dirty="0">
                <a:latin typeface="Tw Cen MT"/>
                <a:cs typeface="Tw Cen MT"/>
              </a:rPr>
              <a:t>Test </a:t>
            </a:r>
            <a:r>
              <a:rPr sz="2900" spc="5" dirty="0">
                <a:latin typeface="Tw Cen MT"/>
                <a:cs typeface="Tw Cen MT"/>
              </a:rPr>
              <a:t>çözme tekni</a:t>
            </a:r>
            <a:r>
              <a:rPr sz="2900" spc="5" dirty="0">
                <a:latin typeface="Arial"/>
                <a:cs typeface="Arial"/>
              </a:rPr>
              <a:t>ğ</a:t>
            </a:r>
            <a:r>
              <a:rPr sz="2900" spc="5" dirty="0">
                <a:latin typeface="Tw Cen MT"/>
                <a:cs typeface="Tw Cen MT"/>
              </a:rPr>
              <a:t>inin  </a:t>
            </a:r>
            <a:r>
              <a:rPr sz="2900" spc="-5" dirty="0">
                <a:latin typeface="Tw Cen MT"/>
                <a:cs typeface="Tw Cen MT"/>
              </a:rPr>
              <a:t>geliştirilmesini</a:t>
            </a:r>
            <a:r>
              <a:rPr sz="2900" spc="-130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sa</a:t>
            </a:r>
            <a:r>
              <a:rPr sz="2900" spc="-30" dirty="0">
                <a:latin typeface="Arial"/>
                <a:cs typeface="Arial"/>
              </a:rPr>
              <a:t>ğ</a:t>
            </a:r>
            <a:r>
              <a:rPr sz="2900" spc="-30" dirty="0">
                <a:latin typeface="Tw Cen MT"/>
                <a:cs typeface="Tw Cen MT"/>
              </a:rPr>
              <a:t>lar.</a:t>
            </a:r>
            <a:endParaRPr sz="2900">
              <a:latin typeface="Tw Cen MT"/>
              <a:cs typeface="Tw Cen MT"/>
            </a:endParaRPr>
          </a:p>
          <a:p>
            <a:pPr marL="332740" marR="99695" indent="-320040">
              <a:lnSpc>
                <a:spcPct val="89900"/>
              </a:lnSpc>
              <a:spcBef>
                <a:spcPts val="685"/>
              </a:spcBef>
              <a:buClr>
                <a:srgbClr val="DC7F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solidFill>
                  <a:srgbClr val="BF0000"/>
                </a:solidFill>
                <a:latin typeface="Tw Cen MT"/>
                <a:cs typeface="Tw Cen MT"/>
              </a:rPr>
              <a:t>Hız: </a:t>
            </a:r>
            <a:r>
              <a:rPr sz="2900" spc="-5" dirty="0">
                <a:latin typeface="Tw Cen MT"/>
                <a:cs typeface="Tw Cen MT"/>
              </a:rPr>
              <a:t>Kazanılan </a:t>
            </a:r>
            <a:r>
              <a:rPr sz="2900" dirty="0">
                <a:latin typeface="Tw Cen MT"/>
                <a:cs typeface="Tw Cen MT"/>
              </a:rPr>
              <a:t>bilgiye </a:t>
            </a:r>
            <a:r>
              <a:rPr sz="2900" spc="-25" dirty="0">
                <a:latin typeface="Tw Cen MT"/>
                <a:cs typeface="Tw Cen MT"/>
              </a:rPr>
              <a:t>ve </a:t>
            </a:r>
            <a:r>
              <a:rPr sz="2900" spc="5" dirty="0">
                <a:latin typeface="Tw Cen MT"/>
                <a:cs typeface="Tw Cen MT"/>
              </a:rPr>
              <a:t>elde edilen </a:t>
            </a:r>
            <a:r>
              <a:rPr sz="2900" spc="-5" dirty="0">
                <a:latin typeface="Tw Cen MT"/>
                <a:cs typeface="Tw Cen MT"/>
              </a:rPr>
              <a:t>yorum </a:t>
            </a:r>
            <a:r>
              <a:rPr sz="2900" dirty="0">
                <a:latin typeface="Tw Cen MT"/>
                <a:cs typeface="Tw Cen MT"/>
              </a:rPr>
              <a:t>gücüne  ait problemlerin zaman </a:t>
            </a:r>
            <a:r>
              <a:rPr sz="2900" spc="5" dirty="0">
                <a:latin typeface="Tw Cen MT"/>
                <a:cs typeface="Tw Cen MT"/>
              </a:rPr>
              <a:t>sınırlaması içinde  </a:t>
            </a:r>
            <a:r>
              <a:rPr sz="2900" spc="-15" dirty="0">
                <a:latin typeface="Tw Cen MT"/>
                <a:cs typeface="Tw Cen MT"/>
              </a:rPr>
              <a:t>çözülmesidir. </a:t>
            </a:r>
            <a:r>
              <a:rPr sz="2900" dirty="0">
                <a:latin typeface="Tw Cen MT"/>
                <a:cs typeface="Tw Cen MT"/>
              </a:rPr>
              <a:t>Hız, test </a:t>
            </a:r>
            <a:r>
              <a:rPr sz="2900" spc="5" dirty="0">
                <a:latin typeface="Tw Cen MT"/>
                <a:cs typeface="Tw Cen MT"/>
              </a:rPr>
              <a:t>çözerken </a:t>
            </a:r>
            <a:r>
              <a:rPr sz="2900" dirty="0">
                <a:latin typeface="Tw Cen MT"/>
                <a:cs typeface="Tw Cen MT"/>
              </a:rPr>
              <a:t>zamanı </a:t>
            </a:r>
            <a:r>
              <a:rPr sz="2900" spc="5" dirty="0">
                <a:latin typeface="Tw Cen MT"/>
                <a:cs typeface="Tw Cen MT"/>
              </a:rPr>
              <a:t>etkili</a:t>
            </a:r>
            <a:r>
              <a:rPr sz="2900" spc="-204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şekilde  kullanmanıza </a:t>
            </a:r>
            <a:r>
              <a:rPr sz="2900" spc="-20" dirty="0">
                <a:latin typeface="Tw Cen MT"/>
                <a:cs typeface="Tw Cen MT"/>
              </a:rPr>
              <a:t>yardim</a:t>
            </a:r>
            <a:r>
              <a:rPr sz="2900" spc="-125" dirty="0">
                <a:latin typeface="Tw Cen MT"/>
                <a:cs typeface="Tw Cen MT"/>
              </a:rPr>
              <a:t> </a:t>
            </a:r>
            <a:r>
              <a:rPr sz="2900" spc="-35" dirty="0">
                <a:latin typeface="Tw Cen MT"/>
                <a:cs typeface="Tw Cen MT"/>
              </a:rPr>
              <a:t>eder.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Tw Cen MT"/>
                <a:cs typeface="Tw Cen MT"/>
              </a:rPr>
              <a:t>4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62600" y="1256283"/>
            <a:ext cx="4355592" cy="5401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932" y="3019328"/>
            <a:ext cx="3527425" cy="231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600"/>
              </a:lnSpc>
            </a:pPr>
            <a:r>
              <a:rPr sz="3800" spc="-10" dirty="0">
                <a:latin typeface="Arial"/>
                <a:cs typeface="Arial"/>
              </a:rPr>
              <a:t>DENEME  </a:t>
            </a:r>
            <a:r>
              <a:rPr sz="3800" spc="-45" dirty="0">
                <a:latin typeface="Arial"/>
                <a:cs typeface="Arial"/>
              </a:rPr>
              <a:t>SINAVLARI </a:t>
            </a:r>
            <a:r>
              <a:rPr sz="3800" spc="-5" dirty="0">
                <a:latin typeface="Arial"/>
                <a:cs typeface="Arial"/>
              </a:rPr>
              <a:t>SİZİ  ÜMİTSİZLİĞE  </a:t>
            </a:r>
            <a:r>
              <a:rPr sz="3800" spc="-10" dirty="0">
                <a:latin typeface="Arial"/>
                <a:cs typeface="Arial"/>
              </a:rPr>
              <a:t>İTMESİN.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05000"/>
            <a:ext cx="7854950" cy="1748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dirty="0">
                <a:latin typeface="Tw Cen MT"/>
                <a:cs typeface="Tw Cen MT"/>
              </a:rPr>
              <a:t>Soru </a:t>
            </a:r>
            <a:r>
              <a:rPr sz="2500" b="1" spc="-5" dirty="0">
                <a:latin typeface="Tw Cen MT"/>
                <a:cs typeface="Tw Cen MT"/>
              </a:rPr>
              <a:t>kökleri sorunun anlaşılmasında önemli yer</a:t>
            </a:r>
            <a:r>
              <a:rPr sz="2500" b="1" spc="3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tutar;</a:t>
            </a:r>
            <a:endParaRPr sz="2500">
              <a:latin typeface="Tw Cen MT"/>
              <a:cs typeface="Tw Cen MT"/>
            </a:endParaRPr>
          </a:p>
          <a:p>
            <a:pPr marL="652780" marR="252729" indent="-274320">
              <a:lnSpc>
                <a:spcPct val="80000"/>
              </a:lnSpc>
              <a:spcBef>
                <a:spcPts val="610"/>
              </a:spcBef>
              <a:tabLst>
                <a:tab pos="2983230" algn="l"/>
              </a:tabLst>
            </a:pPr>
            <a:r>
              <a:rPr sz="1500" spc="30" dirty="0">
                <a:solidFill>
                  <a:srgbClr val="93B5D1"/>
                </a:solidFill>
                <a:latin typeface="Wingdings 2"/>
                <a:cs typeface="Wingdings 2"/>
              </a:rPr>
              <a:t></a:t>
            </a:r>
            <a:r>
              <a:rPr sz="1500" spc="30" dirty="0">
                <a:solidFill>
                  <a:srgbClr val="93B5D1"/>
                </a:solidFill>
                <a:latin typeface="Times New Roman"/>
                <a:cs typeface="Times New Roman"/>
              </a:rPr>
              <a:t> </a:t>
            </a:r>
            <a:r>
              <a:rPr sz="1500" spc="35" dirty="0">
                <a:solidFill>
                  <a:srgbClr val="93B5D1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latin typeface="Tw Cen MT"/>
                <a:cs typeface="Tw Cen MT"/>
              </a:rPr>
              <a:t>“..........de</a:t>
            </a:r>
            <a:r>
              <a:rPr sz="2200" b="1" dirty="0">
                <a:latin typeface="Arial"/>
                <a:cs typeface="Arial"/>
              </a:rPr>
              <a:t>ğ</a:t>
            </a:r>
            <a:r>
              <a:rPr sz="2200" b="1" dirty="0">
                <a:latin typeface="Tw Cen MT"/>
                <a:cs typeface="Tw Cen MT"/>
              </a:rPr>
              <a:t>ildir?”</a:t>
            </a:r>
            <a:r>
              <a:rPr sz="2200" b="1" spc="-65" dirty="0">
                <a:latin typeface="Tw Cen MT"/>
                <a:cs typeface="Tw Cen MT"/>
              </a:rPr>
              <a:t> </a:t>
            </a:r>
            <a:r>
              <a:rPr sz="2200" b="1" dirty="0">
                <a:latin typeface="Tw Cen MT"/>
                <a:cs typeface="Tw Cen MT"/>
              </a:rPr>
              <a:t>,	“........yoktur?” ,</a:t>
            </a:r>
            <a:r>
              <a:rPr sz="2200" b="1" spc="-75" dirty="0">
                <a:latin typeface="Tw Cen MT"/>
                <a:cs typeface="Tw Cen MT"/>
              </a:rPr>
              <a:t> </a:t>
            </a:r>
            <a:r>
              <a:rPr sz="2200" b="1" dirty="0">
                <a:latin typeface="Tw Cen MT"/>
                <a:cs typeface="Tw Cen MT"/>
              </a:rPr>
              <a:t>"............beklenmez?"</a:t>
            </a:r>
            <a:r>
              <a:rPr sz="2200" b="1" spc="-114" dirty="0">
                <a:latin typeface="Tw Cen MT"/>
                <a:cs typeface="Tw Cen MT"/>
              </a:rPr>
              <a:t> </a:t>
            </a:r>
            <a:r>
              <a:rPr sz="2200" b="1" dirty="0">
                <a:latin typeface="Tw Cen MT"/>
                <a:cs typeface="Tw Cen MT"/>
              </a:rPr>
              <a:t>,  ".........olamaz?"</a:t>
            </a:r>
            <a:endParaRPr sz="2200">
              <a:latin typeface="Tw Cen MT"/>
              <a:cs typeface="Tw Cen MT"/>
            </a:endParaRPr>
          </a:p>
          <a:p>
            <a:pPr marL="377825">
              <a:lnSpc>
                <a:spcPct val="100000"/>
              </a:lnSpc>
              <a:spcBef>
                <a:spcPts val="70"/>
              </a:spcBef>
              <a:tabLst>
                <a:tab pos="3383915" algn="l"/>
              </a:tabLst>
            </a:pPr>
            <a:r>
              <a:rPr sz="1500" spc="30" dirty="0">
                <a:solidFill>
                  <a:srgbClr val="93B5D1"/>
                </a:solidFill>
                <a:latin typeface="Wingdings 2"/>
                <a:cs typeface="Wingdings 2"/>
              </a:rPr>
              <a:t></a:t>
            </a:r>
            <a:r>
              <a:rPr sz="1500" spc="30" dirty="0">
                <a:solidFill>
                  <a:srgbClr val="93B5D1"/>
                </a:solidFill>
                <a:latin typeface="Times New Roman"/>
                <a:cs typeface="Times New Roman"/>
              </a:rPr>
              <a:t> </a:t>
            </a:r>
            <a:r>
              <a:rPr sz="1500" spc="35" dirty="0">
                <a:solidFill>
                  <a:srgbClr val="93B5D1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latin typeface="Tw Cen MT"/>
                <a:cs typeface="Tw Cen MT"/>
              </a:rPr>
              <a:t>“..........en</a:t>
            </a:r>
            <a:r>
              <a:rPr sz="2200" b="1" spc="-40" dirty="0">
                <a:latin typeface="Tw Cen MT"/>
                <a:cs typeface="Tw Cen MT"/>
              </a:rPr>
              <a:t> </a:t>
            </a:r>
            <a:r>
              <a:rPr sz="2200" b="1" dirty="0">
                <a:latin typeface="Tw Cen MT"/>
                <a:cs typeface="Tw Cen MT"/>
              </a:rPr>
              <a:t>önemlidir?”	gibi.</a:t>
            </a:r>
            <a:endParaRPr sz="2200">
              <a:latin typeface="Tw Cen MT"/>
              <a:cs typeface="Tw Cen MT"/>
            </a:endParaRPr>
          </a:p>
          <a:p>
            <a:pPr marL="332740" indent="-320040">
              <a:lnSpc>
                <a:spcPct val="100000"/>
              </a:lnSpc>
              <a:spcBef>
                <a:spcPts val="8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Soruyu anlayamadı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ınız zaman önce soru </a:t>
            </a:r>
            <a:r>
              <a:rPr sz="2500" b="1" spc="-10" dirty="0">
                <a:latin typeface="Tw Cen MT"/>
                <a:cs typeface="Tw Cen MT"/>
              </a:rPr>
              <a:t>kökünü</a:t>
            </a:r>
            <a:r>
              <a:rPr sz="2500" b="1" spc="50" dirty="0">
                <a:latin typeface="Tw Cen MT"/>
                <a:cs typeface="Tw Cen MT"/>
              </a:rPr>
              <a:t> </a:t>
            </a:r>
            <a:r>
              <a:rPr sz="2500" b="1" dirty="0">
                <a:latin typeface="Tw Cen MT"/>
                <a:cs typeface="Tw Cen MT"/>
              </a:rPr>
              <a:t>sonra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5580" y="3560064"/>
            <a:ext cx="7606665" cy="24066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32105" marR="232410">
              <a:lnSpc>
                <a:spcPct val="80000"/>
              </a:lnSpc>
              <a:spcBef>
                <a:spcPts val="600"/>
              </a:spcBef>
              <a:tabLst>
                <a:tab pos="4412615" algn="l"/>
              </a:tabLst>
            </a:pPr>
            <a:r>
              <a:rPr sz="2500" b="1" spc="-5" dirty="0">
                <a:latin typeface="Tw Cen MT"/>
                <a:cs typeface="Tw Cen MT"/>
              </a:rPr>
              <a:t>seçenekleri</a:t>
            </a:r>
            <a:r>
              <a:rPr sz="2500" b="1" spc="-1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okuyun.</a:t>
            </a:r>
            <a:r>
              <a:rPr sz="2500" b="1" spc="3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Daha	</a:t>
            </a:r>
            <a:r>
              <a:rPr sz="2500" b="1" dirty="0">
                <a:latin typeface="Tw Cen MT"/>
                <a:cs typeface="Tw Cen MT"/>
              </a:rPr>
              <a:t>sonra</a:t>
            </a:r>
            <a:r>
              <a:rPr sz="2500" b="1" spc="-2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da,</a:t>
            </a:r>
            <a:r>
              <a:rPr sz="2500" b="1" spc="-2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seçeneklerin  ışı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ında soruyu </a:t>
            </a:r>
            <a:r>
              <a:rPr sz="2500" b="1" spc="-15" dirty="0">
                <a:latin typeface="Tw Cen MT"/>
                <a:cs typeface="Tw Cen MT"/>
              </a:rPr>
              <a:t>bütünüyle</a:t>
            </a:r>
            <a:r>
              <a:rPr sz="2500" b="1" spc="3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inceleyin.</a:t>
            </a:r>
            <a:endParaRPr sz="2500">
              <a:latin typeface="Tw Cen MT"/>
              <a:cs typeface="Tw Cen MT"/>
            </a:endParaRPr>
          </a:p>
          <a:p>
            <a:pPr marL="332740" marR="5080" indent="-320040">
              <a:lnSpc>
                <a:spcPct val="80000"/>
              </a:lnSpc>
              <a:spcBef>
                <a:spcPts val="69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  <a:tab pos="2252345" algn="l"/>
              </a:tabLst>
            </a:pPr>
            <a:r>
              <a:rPr sz="2500" b="1" spc="-5" dirty="0">
                <a:latin typeface="Tw Cen MT"/>
                <a:cs typeface="Tw Cen MT"/>
              </a:rPr>
              <a:t>Uzun sorulardan korkmayın çünkü </a:t>
            </a:r>
            <a:r>
              <a:rPr sz="2500" b="1" spc="-30" dirty="0">
                <a:latin typeface="Tw Cen MT"/>
                <a:cs typeface="Tw Cen MT"/>
              </a:rPr>
              <a:t>bu </a:t>
            </a:r>
            <a:r>
              <a:rPr sz="2500" b="1" spc="-5" dirty="0">
                <a:latin typeface="Tw Cen MT"/>
                <a:cs typeface="Tw Cen MT"/>
              </a:rPr>
              <a:t>tür sorular iyi  </a:t>
            </a:r>
            <a:r>
              <a:rPr sz="2500" b="1" spc="-10" dirty="0">
                <a:latin typeface="Tw Cen MT"/>
                <a:cs typeface="Tw Cen MT"/>
              </a:rPr>
              <a:t>açıklanmıştır.	</a:t>
            </a:r>
            <a:r>
              <a:rPr sz="2500" b="1" spc="-5" dirty="0">
                <a:latin typeface="Tw Cen MT"/>
                <a:cs typeface="Tw Cen MT"/>
              </a:rPr>
              <a:t>“Uzun soru”, </a:t>
            </a:r>
            <a:r>
              <a:rPr sz="2500" b="1" spc="-10" dirty="0">
                <a:latin typeface="Tw Cen MT"/>
                <a:cs typeface="Tw Cen MT"/>
              </a:rPr>
              <a:t>“zor </a:t>
            </a:r>
            <a:r>
              <a:rPr sz="2500" b="1" spc="-5" dirty="0">
                <a:latin typeface="Tw Cen MT"/>
                <a:cs typeface="Tw Cen MT"/>
              </a:rPr>
              <a:t>soru” </a:t>
            </a:r>
            <a:r>
              <a:rPr sz="2500" b="1" spc="-10" dirty="0">
                <a:latin typeface="Tw Cen MT"/>
                <a:cs typeface="Tw Cen MT"/>
              </a:rPr>
              <a:t>demek</a:t>
            </a:r>
            <a:r>
              <a:rPr sz="2500" b="1" spc="2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de</a:t>
            </a:r>
            <a:r>
              <a:rPr sz="2500" b="1" spc="-10" dirty="0">
                <a:latin typeface="Arial"/>
                <a:cs typeface="Arial"/>
              </a:rPr>
              <a:t>ğ</a:t>
            </a:r>
            <a:r>
              <a:rPr sz="2500" b="1" spc="-10" dirty="0">
                <a:latin typeface="Tw Cen MT"/>
                <a:cs typeface="Tw Cen MT"/>
              </a:rPr>
              <a:t>ildir.</a:t>
            </a:r>
            <a:endParaRPr sz="2500">
              <a:latin typeface="Tw Cen MT"/>
              <a:cs typeface="Tw Cen MT"/>
            </a:endParaRPr>
          </a:p>
          <a:p>
            <a:pPr marL="332740" marR="387350" indent="-320040">
              <a:lnSpc>
                <a:spcPct val="80000"/>
              </a:lnSpc>
              <a:spcBef>
                <a:spcPts val="72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Paragraf ya da parçaya </a:t>
            </a:r>
            <a:r>
              <a:rPr sz="2500" b="1" dirty="0">
                <a:latin typeface="Tw Cen MT"/>
                <a:cs typeface="Tw Cen MT"/>
              </a:rPr>
              <a:t>ba</a:t>
            </a:r>
            <a:r>
              <a:rPr sz="2500" b="1" dirty="0">
                <a:latin typeface="Arial"/>
                <a:cs typeface="Arial"/>
              </a:rPr>
              <a:t>ğ</a:t>
            </a:r>
            <a:r>
              <a:rPr sz="2500" b="1" dirty="0">
                <a:latin typeface="Tw Cen MT"/>
                <a:cs typeface="Tw Cen MT"/>
              </a:rPr>
              <a:t>lı </a:t>
            </a:r>
            <a:r>
              <a:rPr sz="2500" b="1" spc="-5" dirty="0">
                <a:latin typeface="Tw Cen MT"/>
                <a:cs typeface="Tw Cen MT"/>
              </a:rPr>
              <a:t>sorularda önce alttaki  soruyu okuyun. </a:t>
            </a:r>
            <a:r>
              <a:rPr sz="2500" b="1" spc="-15" dirty="0">
                <a:latin typeface="Tw Cen MT"/>
                <a:cs typeface="Tw Cen MT"/>
              </a:rPr>
              <a:t>Böylece </a:t>
            </a:r>
            <a:r>
              <a:rPr sz="2500" b="1" spc="10" dirty="0">
                <a:latin typeface="Tw Cen MT"/>
                <a:cs typeface="Tw Cen MT"/>
              </a:rPr>
              <a:t>paragrafta </a:t>
            </a:r>
            <a:r>
              <a:rPr sz="2500" b="1" spc="-5" dirty="0">
                <a:latin typeface="Tw Cen MT"/>
                <a:cs typeface="Tw Cen MT"/>
              </a:rPr>
              <a:t>ne </a:t>
            </a:r>
            <a:r>
              <a:rPr sz="2500" b="1" dirty="0">
                <a:latin typeface="Tw Cen MT"/>
                <a:cs typeface="Tw Cen MT"/>
              </a:rPr>
              <a:t>aradı</a:t>
            </a:r>
            <a:r>
              <a:rPr sz="2500" b="1" dirty="0">
                <a:latin typeface="Arial"/>
                <a:cs typeface="Arial"/>
              </a:rPr>
              <a:t>ğ</a:t>
            </a:r>
            <a:r>
              <a:rPr sz="2500" b="1" dirty="0">
                <a:latin typeface="Tw Cen MT"/>
                <a:cs typeface="Tw Cen MT"/>
              </a:rPr>
              <a:t>ınızı  </a:t>
            </a:r>
            <a:r>
              <a:rPr sz="2500" b="1" spc="-5" dirty="0">
                <a:latin typeface="Tw Cen MT"/>
                <a:cs typeface="Tw Cen MT"/>
              </a:rPr>
              <a:t>bilebilirsiniz.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34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05000"/>
            <a:ext cx="7941309" cy="42329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32740" marR="5080" indent="-320040">
              <a:lnSpc>
                <a:spcPct val="80000"/>
              </a:lnSpc>
              <a:spcBef>
                <a:spcPts val="60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  <a:tab pos="2012314" algn="l"/>
                <a:tab pos="3843654" algn="l"/>
                <a:tab pos="4197350" algn="l"/>
                <a:tab pos="5175250" algn="l"/>
                <a:tab pos="6781165" algn="l"/>
                <a:tab pos="7300595" algn="l"/>
              </a:tabLst>
            </a:pPr>
            <a:r>
              <a:rPr sz="2500" b="1" dirty="0">
                <a:latin typeface="Tw Cen MT"/>
                <a:cs typeface="Tw Cen MT"/>
              </a:rPr>
              <a:t>Soruların zorluk</a:t>
            </a:r>
            <a:r>
              <a:rPr sz="2500" b="1" spc="35" dirty="0">
                <a:latin typeface="Tw Cen MT"/>
                <a:cs typeface="Tw Cen MT"/>
              </a:rPr>
              <a:t> </a:t>
            </a:r>
            <a:r>
              <a:rPr sz="2500" b="1" dirty="0">
                <a:latin typeface="Tw Cen MT"/>
                <a:cs typeface="Tw Cen MT"/>
              </a:rPr>
              <a:t>dereceleri</a:t>
            </a:r>
            <a:r>
              <a:rPr sz="2500" b="1" spc="30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şöyledir;	</a:t>
            </a:r>
            <a:r>
              <a:rPr sz="2500" b="1" spc="-5" dirty="0">
                <a:latin typeface="Tw Cen MT"/>
                <a:cs typeface="Tw Cen MT"/>
              </a:rPr>
              <a:t>çok</a:t>
            </a:r>
            <a:r>
              <a:rPr sz="2500" b="1" spc="1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kolay	</a:t>
            </a:r>
            <a:r>
              <a:rPr sz="2500" b="1" spc="-5" dirty="0">
                <a:latin typeface="Tw Cen MT"/>
                <a:cs typeface="Tw Cen MT"/>
              </a:rPr>
              <a:t>%</a:t>
            </a:r>
            <a:r>
              <a:rPr sz="2500" b="1" spc="-6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10</a:t>
            </a:r>
            <a:r>
              <a:rPr sz="2500" b="1" spc="-5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,  </a:t>
            </a:r>
            <a:r>
              <a:rPr sz="2500" b="1" spc="-10" dirty="0">
                <a:latin typeface="Tw Cen MT"/>
                <a:cs typeface="Tw Cen MT"/>
              </a:rPr>
              <a:t>kolay </a:t>
            </a:r>
            <a:r>
              <a:rPr sz="2500" b="1" spc="-5" dirty="0">
                <a:latin typeface="Tw Cen MT"/>
                <a:cs typeface="Tw Cen MT"/>
              </a:rPr>
              <a:t>% 20 , </a:t>
            </a:r>
            <a:r>
              <a:rPr sz="2500" b="1" dirty="0">
                <a:latin typeface="Tw Cen MT"/>
                <a:cs typeface="Tw Cen MT"/>
              </a:rPr>
              <a:t>normal </a:t>
            </a:r>
            <a:r>
              <a:rPr sz="2500" b="1" spc="-5" dirty="0">
                <a:latin typeface="Tw Cen MT"/>
                <a:cs typeface="Tw Cen MT"/>
              </a:rPr>
              <a:t>% 40, </a:t>
            </a:r>
            <a:r>
              <a:rPr sz="2500" b="1" spc="-10" dirty="0">
                <a:latin typeface="Tw Cen MT"/>
                <a:cs typeface="Tw Cen MT"/>
              </a:rPr>
              <a:t>zor </a:t>
            </a:r>
            <a:r>
              <a:rPr sz="2500" b="1" spc="-5" dirty="0">
                <a:latin typeface="Tw Cen MT"/>
                <a:cs typeface="Tw Cen MT"/>
              </a:rPr>
              <a:t>% 20 , çok </a:t>
            </a:r>
            <a:r>
              <a:rPr sz="2500" b="1" spc="-10" dirty="0">
                <a:latin typeface="Tw Cen MT"/>
                <a:cs typeface="Tw Cen MT"/>
              </a:rPr>
              <a:t>zor </a:t>
            </a:r>
            <a:r>
              <a:rPr sz="2500" b="1" spc="-5" dirty="0">
                <a:latin typeface="Tw Cen MT"/>
                <a:cs typeface="Tw Cen MT"/>
              </a:rPr>
              <a:t>% 10  </a:t>
            </a:r>
            <a:r>
              <a:rPr sz="2500" b="1" spc="-15" dirty="0">
                <a:latin typeface="Tw Cen MT"/>
                <a:cs typeface="Tw Cen MT"/>
              </a:rPr>
              <a:t>seklindedir.	</a:t>
            </a:r>
            <a:r>
              <a:rPr sz="2500" b="1" spc="-10" dirty="0">
                <a:latin typeface="Tw Cen MT"/>
                <a:cs typeface="Tw Cen MT"/>
              </a:rPr>
              <a:t>Buna </a:t>
            </a:r>
            <a:r>
              <a:rPr sz="2500" b="1" spc="10" dirty="0">
                <a:latin typeface="Tw Cen MT"/>
                <a:cs typeface="Tw Cen MT"/>
              </a:rPr>
              <a:t>göre </a:t>
            </a:r>
            <a:r>
              <a:rPr sz="2500" b="1" spc="-5" dirty="0">
                <a:latin typeface="Tw Cen MT"/>
                <a:cs typeface="Tw Cen MT"/>
              </a:rPr>
              <a:t>tüm</a:t>
            </a:r>
            <a:r>
              <a:rPr sz="2500" b="1" spc="3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soruları</a:t>
            </a:r>
            <a:r>
              <a:rPr sz="2500" b="1" spc="5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cevaplamaya </a:t>
            </a:r>
            <a:r>
              <a:rPr sz="2500" b="1" spc="-5" dirty="0">
                <a:latin typeface="Tw Cen MT"/>
                <a:cs typeface="Tw Cen MT"/>
              </a:rPr>
              <a:t> bilirsiniz. Bu</a:t>
            </a:r>
            <a:r>
              <a:rPr sz="2500" b="1" spc="3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da</a:t>
            </a:r>
            <a:r>
              <a:rPr sz="2500" b="1" spc="15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do</a:t>
            </a:r>
            <a:r>
              <a:rPr sz="2500" b="1" spc="-15" dirty="0">
                <a:latin typeface="Arial"/>
                <a:cs typeface="Arial"/>
              </a:rPr>
              <a:t>ğ</a:t>
            </a:r>
            <a:r>
              <a:rPr sz="2500" b="1" spc="-15" dirty="0">
                <a:latin typeface="Tw Cen MT"/>
                <a:cs typeface="Tw Cen MT"/>
              </a:rPr>
              <a:t>aldır.	</a:t>
            </a:r>
            <a:r>
              <a:rPr sz="2500" b="1" spc="5" dirty="0">
                <a:latin typeface="Tw Cen MT"/>
                <a:cs typeface="Tw Cen MT"/>
              </a:rPr>
              <a:t>Normal</a:t>
            </a:r>
            <a:r>
              <a:rPr sz="2500" b="1" spc="-2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+kolay+çok</a:t>
            </a:r>
            <a:r>
              <a:rPr sz="2500" b="1" spc="3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kolay </a:t>
            </a:r>
            <a:r>
              <a:rPr sz="2500" b="1" spc="-5" dirty="0">
                <a:latin typeface="Tw Cen MT"/>
                <a:cs typeface="Tw Cen MT"/>
              </a:rPr>
              <a:t> olan </a:t>
            </a:r>
            <a:r>
              <a:rPr sz="2500" b="1" dirty="0">
                <a:latin typeface="Tw Cen MT"/>
                <a:cs typeface="Tw Cen MT"/>
              </a:rPr>
              <a:t>derecedeki </a:t>
            </a:r>
            <a:r>
              <a:rPr sz="2500" b="1" spc="-5" dirty="0">
                <a:latin typeface="Tw Cen MT"/>
                <a:cs typeface="Tw Cen MT"/>
              </a:rPr>
              <a:t>soruları yapmanız</a:t>
            </a:r>
            <a:r>
              <a:rPr sz="2500" b="1" spc="13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demek</a:t>
            </a:r>
            <a:r>
              <a:rPr sz="2500" b="1" spc="2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soruların	%  70’ini</a:t>
            </a:r>
            <a:r>
              <a:rPr sz="2500" b="1" spc="-15" dirty="0">
                <a:latin typeface="Tw Cen MT"/>
                <a:cs typeface="Tw Cen MT"/>
              </a:rPr>
              <a:t> </a:t>
            </a:r>
            <a:r>
              <a:rPr sz="2500" b="1" dirty="0">
                <a:latin typeface="Tw Cen MT"/>
                <a:cs typeface="Tw Cen MT"/>
              </a:rPr>
              <a:t>başarmanız</a:t>
            </a:r>
            <a:r>
              <a:rPr sz="2500" b="1" spc="65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demektir.	</a:t>
            </a:r>
            <a:r>
              <a:rPr sz="2500" b="1" spc="-5" dirty="0">
                <a:latin typeface="Tw Cen MT"/>
                <a:cs typeface="Tw Cen MT"/>
              </a:rPr>
              <a:t>( </a:t>
            </a:r>
            <a:r>
              <a:rPr sz="2500" b="1" spc="5" dirty="0">
                <a:latin typeface="Tw Cen MT"/>
                <a:cs typeface="Tw Cen MT"/>
              </a:rPr>
              <a:t>zaten </a:t>
            </a:r>
            <a:r>
              <a:rPr sz="2500" b="1" spc="-5" dirty="0">
                <a:latin typeface="Tw Cen MT"/>
                <a:cs typeface="Tw Cen MT"/>
              </a:rPr>
              <a:t>bilinen</a:t>
            </a:r>
            <a:r>
              <a:rPr sz="2500" b="1" spc="-1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sorular</a:t>
            </a:r>
            <a:r>
              <a:rPr sz="2500" b="1" spc="25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kolay </a:t>
            </a:r>
            <a:r>
              <a:rPr sz="2500" b="1" spc="-5" dirty="0">
                <a:latin typeface="Tw Cen MT"/>
                <a:cs typeface="Tw Cen MT"/>
              </a:rPr>
              <a:t> </a:t>
            </a:r>
            <a:r>
              <a:rPr sz="2500" b="1" spc="-15" dirty="0">
                <a:latin typeface="Tw Cen MT"/>
                <a:cs typeface="Tw Cen MT"/>
              </a:rPr>
              <a:t>demektir.</a:t>
            </a:r>
            <a:r>
              <a:rPr sz="2500" b="1" spc="-95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)</a:t>
            </a:r>
            <a:endParaRPr sz="2500">
              <a:latin typeface="Tw Cen MT"/>
              <a:cs typeface="Tw Cen MT"/>
            </a:endParaRPr>
          </a:p>
          <a:p>
            <a:pPr marL="332740" marR="945515" indent="-320040">
              <a:lnSpc>
                <a:spcPct val="80000"/>
              </a:lnSpc>
              <a:spcBef>
                <a:spcPts val="69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  <a:tab pos="4233545" algn="l"/>
              </a:tabLst>
            </a:pPr>
            <a:r>
              <a:rPr sz="2500" b="1" dirty="0">
                <a:latin typeface="Tw Cen MT"/>
                <a:cs typeface="Tw Cen MT"/>
              </a:rPr>
              <a:t>Sorulardaki </a:t>
            </a:r>
            <a:r>
              <a:rPr sz="2500" b="1" spc="-5" dirty="0">
                <a:latin typeface="Tw Cen MT"/>
                <a:cs typeface="Tw Cen MT"/>
              </a:rPr>
              <a:t>sekil gibi</a:t>
            </a:r>
            <a:r>
              <a:rPr sz="2500" b="1" spc="1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şeyleri	</a:t>
            </a:r>
            <a:r>
              <a:rPr sz="2500" b="1" dirty="0">
                <a:latin typeface="Tw Cen MT"/>
                <a:cs typeface="Tw Cen MT"/>
              </a:rPr>
              <a:t>tekrar</a:t>
            </a:r>
            <a:r>
              <a:rPr sz="2500" b="1" spc="-35" dirty="0">
                <a:latin typeface="Tw Cen MT"/>
                <a:cs typeface="Tw Cen MT"/>
              </a:rPr>
              <a:t> </a:t>
            </a:r>
            <a:r>
              <a:rPr sz="2500" b="1" dirty="0">
                <a:latin typeface="Tw Cen MT"/>
                <a:cs typeface="Tw Cen MT"/>
              </a:rPr>
              <a:t>çizerek</a:t>
            </a:r>
            <a:r>
              <a:rPr sz="2500" b="1" spc="-2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zaman  </a:t>
            </a:r>
            <a:r>
              <a:rPr sz="2500" b="1" spc="-10" dirty="0">
                <a:latin typeface="Tw Cen MT"/>
                <a:cs typeface="Tw Cen MT"/>
              </a:rPr>
              <a:t>kaybetmeyin.</a:t>
            </a:r>
            <a:endParaRPr sz="2500">
              <a:latin typeface="Tw Cen MT"/>
              <a:cs typeface="Tw Cen MT"/>
            </a:endParaRPr>
          </a:p>
          <a:p>
            <a:pPr marL="332740" marR="162560" indent="-320040">
              <a:lnSpc>
                <a:spcPct val="80000"/>
              </a:lnSpc>
              <a:spcBef>
                <a:spcPts val="69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  <a:tab pos="3930650" algn="l"/>
              </a:tabLst>
            </a:pPr>
            <a:r>
              <a:rPr sz="2500" b="1" spc="-5" dirty="0">
                <a:latin typeface="Tw Cen MT"/>
                <a:cs typeface="Tw Cen MT"/>
              </a:rPr>
              <a:t>Sınav sırasındaki </a:t>
            </a:r>
            <a:r>
              <a:rPr sz="2500" b="1" dirty="0">
                <a:latin typeface="Tw Cen MT"/>
                <a:cs typeface="Tw Cen MT"/>
              </a:rPr>
              <a:t>dikkatiniz </a:t>
            </a:r>
            <a:r>
              <a:rPr sz="2500" b="1" spc="-10" dirty="0">
                <a:latin typeface="Tw Cen MT"/>
                <a:cs typeface="Tw Cen MT"/>
              </a:rPr>
              <a:t>da</a:t>
            </a:r>
            <a:r>
              <a:rPr sz="2500" b="1" spc="-10" dirty="0">
                <a:latin typeface="Arial"/>
                <a:cs typeface="Arial"/>
              </a:rPr>
              <a:t>ğ</a:t>
            </a:r>
            <a:r>
              <a:rPr sz="2500" b="1" spc="-10" dirty="0">
                <a:latin typeface="Tw Cen MT"/>
                <a:cs typeface="Tw Cen MT"/>
              </a:rPr>
              <a:t>ılabilir. </a:t>
            </a:r>
            <a:r>
              <a:rPr sz="2500" b="1" spc="-5" dirty="0">
                <a:latin typeface="Tw Cen MT"/>
                <a:cs typeface="Tw Cen MT"/>
              </a:rPr>
              <a:t>Soruyu </a:t>
            </a:r>
            <a:r>
              <a:rPr sz="2500" b="1" dirty="0">
                <a:latin typeface="Tw Cen MT"/>
                <a:cs typeface="Tw Cen MT"/>
              </a:rPr>
              <a:t>tekrar  </a:t>
            </a:r>
            <a:r>
              <a:rPr sz="2500" b="1" spc="-10" dirty="0">
                <a:latin typeface="Tw Cen MT"/>
                <a:cs typeface="Tw Cen MT"/>
              </a:rPr>
              <a:t>okumak</a:t>
            </a:r>
            <a:r>
              <a:rPr sz="2500" b="1" spc="2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yerine</a:t>
            </a:r>
            <a:r>
              <a:rPr sz="2500" b="1" dirty="0">
                <a:latin typeface="Tw Cen MT"/>
                <a:cs typeface="Tw Cen MT"/>
              </a:rPr>
              <a:t> dikkatinizi	</a:t>
            </a:r>
            <a:r>
              <a:rPr sz="2500" b="1" spc="-5" dirty="0">
                <a:latin typeface="Tw Cen MT"/>
                <a:cs typeface="Tw Cen MT"/>
              </a:rPr>
              <a:t>toplamak için kalemi</a:t>
            </a:r>
            <a:r>
              <a:rPr sz="2500" b="1" spc="1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bir</a:t>
            </a:r>
            <a:r>
              <a:rPr sz="2500" b="1" dirty="0">
                <a:latin typeface="Tw Cen MT"/>
                <a:cs typeface="Tw Cen MT"/>
              </a:rPr>
              <a:t> </a:t>
            </a:r>
            <a:r>
              <a:rPr sz="2500" b="1" spc="5" dirty="0">
                <a:latin typeface="Tw Cen MT"/>
                <a:cs typeface="Tw Cen MT"/>
              </a:rPr>
              <a:t>süre </a:t>
            </a:r>
            <a:r>
              <a:rPr sz="2500" b="1" spc="-5" dirty="0">
                <a:latin typeface="Tw Cen MT"/>
                <a:cs typeface="Tw Cen MT"/>
              </a:rPr>
              <a:t> </a:t>
            </a:r>
            <a:r>
              <a:rPr sz="2500" b="1" dirty="0">
                <a:latin typeface="Tw Cen MT"/>
                <a:cs typeface="Tw Cen MT"/>
              </a:rPr>
              <a:t>bırakıp </a:t>
            </a:r>
            <a:r>
              <a:rPr sz="2500" b="1" spc="-5" dirty="0">
                <a:latin typeface="Tw Cen MT"/>
                <a:cs typeface="Tw Cen MT"/>
              </a:rPr>
              <a:t>10-15 </a:t>
            </a:r>
            <a:r>
              <a:rPr sz="2500" b="1" spc="-10" dirty="0">
                <a:latin typeface="Tw Cen MT"/>
                <a:cs typeface="Tw Cen MT"/>
              </a:rPr>
              <a:t>sn. </a:t>
            </a:r>
            <a:r>
              <a:rPr sz="2500" b="1" spc="-5" dirty="0">
                <a:latin typeface="Tw Cen MT"/>
                <a:cs typeface="Tw Cen MT"/>
              </a:rPr>
              <a:t>dinlenin. </a:t>
            </a:r>
            <a:r>
              <a:rPr sz="2500" b="1" dirty="0">
                <a:latin typeface="Tw Cen MT"/>
                <a:cs typeface="Tw Cen MT"/>
              </a:rPr>
              <a:t>(derin nefes </a:t>
            </a:r>
            <a:r>
              <a:rPr sz="2500" b="1" spc="-5" dirty="0">
                <a:latin typeface="Tw Cen MT"/>
                <a:cs typeface="Tw Cen MT"/>
              </a:rPr>
              <a:t>alma, gözleri  kapama gibi</a:t>
            </a:r>
            <a:r>
              <a:rPr sz="2500" b="1" spc="-70" dirty="0">
                <a:latin typeface="Tw Cen MT"/>
                <a:cs typeface="Tw Cen MT"/>
              </a:rPr>
              <a:t> </a:t>
            </a:r>
            <a:r>
              <a:rPr sz="2500" b="1" spc="-5" dirty="0">
                <a:latin typeface="Tw Cen MT"/>
                <a:cs typeface="Tw Cen MT"/>
              </a:rPr>
              <a:t>)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35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0015" y="1042924"/>
            <a:ext cx="5218176" cy="5218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2932" y="1575308"/>
            <a:ext cx="3705860" cy="406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800" spc="-55" dirty="0">
                <a:latin typeface="Times New Roman"/>
                <a:cs typeface="Times New Roman"/>
              </a:rPr>
              <a:t>SINAVLARDA  </a:t>
            </a:r>
            <a:r>
              <a:rPr sz="3800" spc="-5" dirty="0">
                <a:latin typeface="Times New Roman"/>
                <a:cs typeface="Times New Roman"/>
              </a:rPr>
              <a:t>TERS KÖŞEYE  </a:t>
            </a:r>
            <a:r>
              <a:rPr sz="3800" spc="-445" dirty="0">
                <a:latin typeface="Times New Roman"/>
                <a:cs typeface="Times New Roman"/>
              </a:rPr>
              <a:t>YA</a:t>
            </a:r>
            <a:r>
              <a:rPr sz="3800" spc="-305" dirty="0">
                <a:latin typeface="Times New Roman"/>
                <a:cs typeface="Times New Roman"/>
              </a:rPr>
              <a:t>T</a:t>
            </a:r>
            <a:r>
              <a:rPr sz="3800" spc="-10" dirty="0">
                <a:latin typeface="Times New Roman"/>
                <a:cs typeface="Times New Roman"/>
              </a:rPr>
              <a:t>A</a:t>
            </a:r>
            <a:r>
              <a:rPr sz="3800" spc="-20" dirty="0">
                <a:latin typeface="Times New Roman"/>
                <a:cs typeface="Times New Roman"/>
              </a:rPr>
              <a:t>B</a:t>
            </a:r>
            <a:r>
              <a:rPr sz="3800" dirty="0">
                <a:latin typeface="Times New Roman"/>
                <a:cs typeface="Times New Roman"/>
              </a:rPr>
              <a:t>İLİ</a:t>
            </a:r>
            <a:r>
              <a:rPr sz="3800" spc="-20" dirty="0">
                <a:latin typeface="Times New Roman"/>
                <a:cs typeface="Times New Roman"/>
              </a:rPr>
              <a:t>R</a:t>
            </a:r>
            <a:r>
              <a:rPr sz="3800" spc="-5" dirty="0">
                <a:latin typeface="Times New Roman"/>
                <a:cs typeface="Times New Roman"/>
              </a:rPr>
              <a:t>S</a:t>
            </a:r>
            <a:r>
              <a:rPr sz="3800" dirty="0">
                <a:latin typeface="Times New Roman"/>
                <a:cs typeface="Times New Roman"/>
              </a:rPr>
              <a:t>İ</a:t>
            </a:r>
            <a:r>
              <a:rPr sz="3800" spc="-10" dirty="0">
                <a:latin typeface="Times New Roman"/>
                <a:cs typeface="Times New Roman"/>
              </a:rPr>
              <a:t>N</a:t>
            </a:r>
            <a:r>
              <a:rPr sz="3800" dirty="0">
                <a:latin typeface="Times New Roman"/>
                <a:cs typeface="Times New Roman"/>
              </a:rPr>
              <a:t>İ</a:t>
            </a:r>
            <a:r>
              <a:rPr sz="3800" spc="-5" dirty="0">
                <a:latin typeface="Times New Roman"/>
                <a:cs typeface="Times New Roman"/>
              </a:rPr>
              <a:t>Z  </a:t>
            </a:r>
            <a:r>
              <a:rPr sz="3800" spc="-15" dirty="0">
                <a:latin typeface="Times New Roman"/>
                <a:cs typeface="Times New Roman"/>
              </a:rPr>
              <a:t>AMA </a:t>
            </a:r>
            <a:r>
              <a:rPr sz="3800" spc="-5" dirty="0">
                <a:latin typeface="Times New Roman"/>
                <a:cs typeface="Times New Roman"/>
              </a:rPr>
              <a:t>HER  </a:t>
            </a:r>
            <a:r>
              <a:rPr sz="3800" spc="-75" dirty="0">
                <a:latin typeface="Times New Roman"/>
                <a:cs typeface="Times New Roman"/>
              </a:rPr>
              <a:t>SINAVDA </a:t>
            </a:r>
            <a:r>
              <a:rPr sz="3800" spc="-5" dirty="0">
                <a:latin typeface="Times New Roman"/>
                <a:cs typeface="Times New Roman"/>
              </a:rPr>
              <a:t>YENİ  ŞEYLER  ÖĞRENİRSİNİZ.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5200"/>
            <a:ext cx="7491095" cy="3545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267970" indent="-320040">
              <a:lnSpc>
                <a:spcPct val="9010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dirty="0">
                <a:latin typeface="Tw Cen MT"/>
                <a:cs typeface="Tw Cen MT"/>
              </a:rPr>
              <a:t>Ard arda </a:t>
            </a:r>
            <a:r>
              <a:rPr sz="2700" b="1" spc="5" dirty="0">
                <a:latin typeface="Tw Cen MT"/>
                <a:cs typeface="Tw Cen MT"/>
              </a:rPr>
              <a:t>ayni </a:t>
            </a:r>
            <a:r>
              <a:rPr sz="2700" b="1" spc="-5" dirty="0">
                <a:latin typeface="Tw Cen MT"/>
                <a:cs typeface="Tw Cen MT"/>
              </a:rPr>
              <a:t>şıkkı </a:t>
            </a:r>
            <a:r>
              <a:rPr sz="2700" b="1" dirty="0">
                <a:latin typeface="Tw Cen MT"/>
                <a:cs typeface="Tw Cen MT"/>
              </a:rPr>
              <a:t>4’ten </a:t>
            </a:r>
            <a:r>
              <a:rPr sz="2700" b="1" spc="5" dirty="0">
                <a:latin typeface="Tw Cen MT"/>
                <a:cs typeface="Tw Cen MT"/>
              </a:rPr>
              <a:t>fazla </a:t>
            </a:r>
            <a:r>
              <a:rPr sz="2700" b="1" dirty="0">
                <a:latin typeface="Tw Cen MT"/>
                <a:cs typeface="Tw Cen MT"/>
              </a:rPr>
              <a:t>işaretlediyseniz  </a:t>
            </a:r>
            <a:r>
              <a:rPr sz="2700" b="1" spc="-5" dirty="0">
                <a:latin typeface="Tw Cen MT"/>
                <a:cs typeface="Tw Cen MT"/>
              </a:rPr>
              <a:t>cevaplarınızı </a:t>
            </a:r>
            <a:r>
              <a:rPr sz="2700" b="1" dirty="0">
                <a:latin typeface="Tw Cen MT"/>
                <a:cs typeface="Tw Cen MT"/>
              </a:rPr>
              <a:t>bir </a:t>
            </a:r>
            <a:r>
              <a:rPr sz="2700" b="1" spc="5" dirty="0">
                <a:latin typeface="Tw Cen MT"/>
                <a:cs typeface="Tw Cen MT"/>
              </a:rPr>
              <a:t>daha </a:t>
            </a:r>
            <a:r>
              <a:rPr sz="2700" b="1" spc="-5" dirty="0">
                <a:latin typeface="Tw Cen MT"/>
                <a:cs typeface="Tw Cen MT"/>
              </a:rPr>
              <a:t>kontrol </a:t>
            </a:r>
            <a:r>
              <a:rPr sz="2700" b="1" dirty="0">
                <a:latin typeface="Tw Cen MT"/>
                <a:cs typeface="Tw Cen MT"/>
              </a:rPr>
              <a:t>ediniz</a:t>
            </a:r>
            <a:r>
              <a:rPr sz="2700" b="1">
                <a:latin typeface="Tw Cen MT"/>
                <a:cs typeface="Tw Cen MT"/>
              </a:rPr>
              <a:t>.</a:t>
            </a:r>
            <a:r>
              <a:rPr sz="2700" b="1" spc="-150">
                <a:latin typeface="Tw Cen MT"/>
                <a:cs typeface="Tw Cen MT"/>
              </a:rPr>
              <a:t> </a:t>
            </a:r>
            <a:endParaRPr sz="2700">
              <a:latin typeface="Tw Cen MT"/>
              <a:cs typeface="Tw Cen MT"/>
            </a:endParaRPr>
          </a:p>
          <a:p>
            <a:pPr marL="332740" marR="5080" indent="-320040">
              <a:lnSpc>
                <a:spcPct val="90000"/>
              </a:lnSpc>
              <a:spcBef>
                <a:spcPts val="68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5" dirty="0">
                <a:latin typeface="Tw Cen MT"/>
                <a:cs typeface="Tw Cen MT"/>
              </a:rPr>
              <a:t>Sınavda 4 </a:t>
            </a:r>
            <a:r>
              <a:rPr sz="2700" b="1" spc="-5" dirty="0">
                <a:latin typeface="Tw Cen MT"/>
                <a:cs typeface="Tw Cen MT"/>
              </a:rPr>
              <a:t>test </a:t>
            </a:r>
            <a:r>
              <a:rPr sz="2700" b="1" dirty="0">
                <a:latin typeface="Tw Cen MT"/>
                <a:cs typeface="Tw Cen MT"/>
              </a:rPr>
              <a:t>oldu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unu unutmayınız. </a:t>
            </a:r>
            <a:r>
              <a:rPr sz="2700" b="1" spc="5" dirty="0">
                <a:latin typeface="Tw Cen MT"/>
                <a:cs typeface="Tw Cen MT"/>
              </a:rPr>
              <a:t>Bu</a:t>
            </a:r>
            <a:r>
              <a:rPr sz="2700" b="1" spc="-175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nedenle  </a:t>
            </a:r>
            <a:r>
              <a:rPr sz="2700" b="1" spc="5" dirty="0">
                <a:latin typeface="Tw Cen MT"/>
                <a:cs typeface="Tw Cen MT"/>
              </a:rPr>
              <a:t>hangi puan </a:t>
            </a:r>
            <a:r>
              <a:rPr sz="2700" b="1" dirty="0">
                <a:latin typeface="Tw Cen MT"/>
                <a:cs typeface="Tw Cen MT"/>
              </a:rPr>
              <a:t>türünden </a:t>
            </a:r>
            <a:r>
              <a:rPr sz="2700" b="1" spc="-5" dirty="0">
                <a:latin typeface="Tw Cen MT"/>
                <a:cs typeface="Tw Cen MT"/>
              </a:rPr>
              <a:t>tercih </a:t>
            </a:r>
            <a:r>
              <a:rPr sz="2700" b="1" spc="5" dirty="0">
                <a:latin typeface="Tw Cen MT"/>
                <a:cs typeface="Tw Cen MT"/>
              </a:rPr>
              <a:t>yapacaksanız o puan  </a:t>
            </a:r>
            <a:r>
              <a:rPr sz="2700" b="1" dirty="0">
                <a:latin typeface="Tw Cen MT"/>
                <a:cs typeface="Tw Cen MT"/>
              </a:rPr>
              <a:t>türünün gerektirdi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i </a:t>
            </a:r>
            <a:r>
              <a:rPr sz="2700" b="1" spc="-5" dirty="0">
                <a:latin typeface="Tw Cen MT"/>
                <a:cs typeface="Tw Cen MT"/>
              </a:rPr>
              <a:t>testleri</a:t>
            </a:r>
            <a:r>
              <a:rPr sz="2700" b="1" spc="-80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çözünüz.</a:t>
            </a:r>
            <a:endParaRPr sz="2700">
              <a:latin typeface="Tw Cen MT"/>
              <a:cs typeface="Tw Cen MT"/>
            </a:endParaRPr>
          </a:p>
          <a:p>
            <a:pPr marL="332740" marR="151130" indent="-320040">
              <a:lnSpc>
                <a:spcPct val="89900"/>
              </a:lnSpc>
              <a:spcBef>
                <a:spcPts val="710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-5" dirty="0">
                <a:latin typeface="Tw Cen MT"/>
                <a:cs typeface="Tw Cen MT"/>
              </a:rPr>
              <a:t>Çözemedi</a:t>
            </a:r>
            <a:r>
              <a:rPr sz="2700" b="1" spc="-5" dirty="0">
                <a:latin typeface="Arial"/>
                <a:cs typeface="Arial"/>
              </a:rPr>
              <a:t>ğ</a:t>
            </a:r>
            <a:r>
              <a:rPr sz="2700" b="1" spc="-5" dirty="0">
                <a:latin typeface="Tw Cen MT"/>
                <a:cs typeface="Tw Cen MT"/>
              </a:rPr>
              <a:t>iniz </a:t>
            </a:r>
            <a:r>
              <a:rPr sz="2700" b="1" spc="5" dirty="0">
                <a:latin typeface="Tw Cen MT"/>
                <a:cs typeface="Tw Cen MT"/>
              </a:rPr>
              <a:t>sorularla </a:t>
            </a:r>
            <a:r>
              <a:rPr sz="2700" b="1" dirty="0">
                <a:latin typeface="Tw Cen MT"/>
                <a:cs typeface="Tw Cen MT"/>
              </a:rPr>
              <a:t>moralinizi bozmayınız.  Moralinizi bozdu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unuzda di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er sorular</a:t>
            </a:r>
            <a:r>
              <a:rPr sz="2700" b="1" spc="-130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çözerken  </a:t>
            </a:r>
            <a:r>
              <a:rPr sz="2700" b="1" dirty="0">
                <a:latin typeface="Tw Cen MT"/>
                <a:cs typeface="Tw Cen MT"/>
              </a:rPr>
              <a:t>konsantrasyon sorunu yasayabilece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inizi  unutmayın.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38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84647" y="753363"/>
            <a:ext cx="4733544" cy="6126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2932" y="2514091"/>
            <a:ext cx="3009900" cy="232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SORULAR  BOYUNUZU  </a:t>
            </a:r>
            <a:r>
              <a:rPr sz="3800" b="0" spc="-15" dirty="0">
                <a:solidFill>
                  <a:srgbClr val="000000"/>
                </a:solidFill>
                <a:latin typeface="Arial"/>
                <a:cs typeface="Arial"/>
              </a:rPr>
              <a:t>AŞSADA  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3800" b="0" spc="-3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3800" b="0" spc="-20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IN.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6247"/>
            <a:ext cx="7908290" cy="439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ct val="90100"/>
              </a:lnSpc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Bir </a:t>
            </a:r>
            <a:r>
              <a:rPr sz="2500" b="1" spc="-10" dirty="0">
                <a:latin typeface="Tw Cen MT"/>
                <a:cs typeface="Tw Cen MT"/>
              </a:rPr>
              <a:t>bölümden </a:t>
            </a:r>
            <a:r>
              <a:rPr sz="2500" b="1" spc="-5" dirty="0">
                <a:latin typeface="Tw Cen MT"/>
                <a:cs typeface="Tw Cen MT"/>
              </a:rPr>
              <a:t>di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er bir </a:t>
            </a:r>
            <a:r>
              <a:rPr sz="2500" b="1" spc="-10" dirty="0">
                <a:latin typeface="Tw Cen MT"/>
                <a:cs typeface="Tw Cen MT"/>
              </a:rPr>
              <a:t>bölüme </a:t>
            </a:r>
            <a:r>
              <a:rPr sz="2500" b="1" dirty="0">
                <a:latin typeface="Tw Cen MT"/>
                <a:cs typeface="Tw Cen MT"/>
              </a:rPr>
              <a:t>geçerken </a:t>
            </a:r>
            <a:r>
              <a:rPr sz="2500" b="1" spc="-5" dirty="0">
                <a:latin typeface="Tw Cen MT"/>
                <a:cs typeface="Tw Cen MT"/>
              </a:rPr>
              <a:t>zaman  kaybetmeden zihninizi </a:t>
            </a:r>
            <a:r>
              <a:rPr sz="2500" b="1" spc="-20" dirty="0">
                <a:latin typeface="Tw Cen MT"/>
                <a:cs typeface="Tw Cen MT"/>
              </a:rPr>
              <a:t>ve </a:t>
            </a:r>
            <a:r>
              <a:rPr sz="2500" b="1" spc="-5" dirty="0">
                <a:latin typeface="Tw Cen MT"/>
                <a:cs typeface="Tw Cen MT"/>
              </a:rPr>
              <a:t>bedeninizi dinlendiriniz.  Gözlerinizi </a:t>
            </a:r>
            <a:r>
              <a:rPr sz="2500" b="1" spc="5" dirty="0">
                <a:latin typeface="Tw Cen MT"/>
                <a:cs typeface="Tw Cen MT"/>
              </a:rPr>
              <a:t>kapatarak </a:t>
            </a:r>
            <a:r>
              <a:rPr sz="2500" b="1" spc="-5" dirty="0">
                <a:latin typeface="Tw Cen MT"/>
                <a:cs typeface="Tw Cen MT"/>
              </a:rPr>
              <a:t>derin </a:t>
            </a:r>
            <a:r>
              <a:rPr sz="2500" b="1" dirty="0">
                <a:latin typeface="Tw Cen MT"/>
                <a:cs typeface="Tw Cen MT"/>
              </a:rPr>
              <a:t>nefes </a:t>
            </a:r>
            <a:r>
              <a:rPr sz="2500" b="1" spc="-5" dirty="0">
                <a:latin typeface="Tw Cen MT"/>
                <a:cs typeface="Tw Cen MT"/>
              </a:rPr>
              <a:t>alabilir </a:t>
            </a:r>
            <a:r>
              <a:rPr sz="2500" b="1" spc="-20" dirty="0">
                <a:latin typeface="Tw Cen MT"/>
                <a:cs typeface="Tw Cen MT"/>
              </a:rPr>
              <a:t>ve </a:t>
            </a:r>
            <a:r>
              <a:rPr sz="2500" b="1" spc="-30" dirty="0">
                <a:latin typeface="Tw Cen MT"/>
                <a:cs typeface="Tw Cen MT"/>
              </a:rPr>
              <a:t>bu </a:t>
            </a:r>
            <a:r>
              <a:rPr sz="2500" b="1" spc="-5" dirty="0">
                <a:latin typeface="Tw Cen MT"/>
                <a:cs typeface="Tw Cen MT"/>
              </a:rPr>
              <a:t>testin çok  iyi geçece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i telkinlerinde</a:t>
            </a:r>
            <a:r>
              <a:rPr sz="2500" b="1" spc="6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bulunabilirsiniz.</a:t>
            </a:r>
            <a:endParaRPr sz="2500">
              <a:latin typeface="Tw Cen MT"/>
              <a:cs typeface="Tw Cen MT"/>
            </a:endParaRPr>
          </a:p>
          <a:p>
            <a:pPr marL="332740" marR="807085" indent="-320040">
              <a:lnSpc>
                <a:spcPct val="89600"/>
              </a:lnSpc>
              <a:spcBef>
                <a:spcPts val="72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25" dirty="0">
                <a:latin typeface="Tw Cen MT"/>
                <a:cs typeface="Tw Cen MT"/>
              </a:rPr>
              <a:t>Yoruldu</a:t>
            </a:r>
            <a:r>
              <a:rPr sz="2500" b="1" spc="-25" dirty="0">
                <a:latin typeface="Arial"/>
                <a:cs typeface="Arial"/>
              </a:rPr>
              <a:t>ğ</a:t>
            </a:r>
            <a:r>
              <a:rPr sz="2500" b="1" spc="-25" dirty="0">
                <a:latin typeface="Tw Cen MT"/>
                <a:cs typeface="Tw Cen MT"/>
              </a:rPr>
              <a:t>unuz </a:t>
            </a:r>
            <a:r>
              <a:rPr sz="2500" b="1" spc="-5" dirty="0">
                <a:latin typeface="Tw Cen MT"/>
                <a:cs typeface="Tw Cen MT"/>
              </a:rPr>
              <a:t>zaman bedensel </a:t>
            </a:r>
            <a:r>
              <a:rPr sz="2500" b="1" dirty="0">
                <a:latin typeface="Tw Cen MT"/>
                <a:cs typeface="Tw Cen MT"/>
              </a:rPr>
              <a:t>egzersiz </a:t>
            </a:r>
            <a:r>
              <a:rPr sz="2500" b="1" spc="-5" dirty="0">
                <a:latin typeface="Tw Cen MT"/>
                <a:cs typeface="Tw Cen MT"/>
              </a:rPr>
              <a:t>yapın </a:t>
            </a:r>
            <a:r>
              <a:rPr sz="2500" b="1" dirty="0">
                <a:latin typeface="Tw Cen MT"/>
                <a:cs typeface="Tw Cen MT"/>
              </a:rPr>
              <a:t>(Ses  çıkarmadan, </a:t>
            </a:r>
            <a:r>
              <a:rPr sz="2500" b="1" spc="-15" dirty="0">
                <a:latin typeface="Tw Cen MT"/>
                <a:cs typeface="Tw Cen MT"/>
              </a:rPr>
              <a:t>kollar, </a:t>
            </a:r>
            <a:r>
              <a:rPr sz="2500" b="1" spc="-5" dirty="0">
                <a:latin typeface="Tw Cen MT"/>
                <a:cs typeface="Tw Cen MT"/>
              </a:rPr>
              <a:t>ayaklar </a:t>
            </a:r>
            <a:r>
              <a:rPr sz="2500" b="1" spc="-20" dirty="0">
                <a:latin typeface="Tw Cen MT"/>
                <a:cs typeface="Tw Cen MT"/>
              </a:rPr>
              <a:t>ve </a:t>
            </a:r>
            <a:r>
              <a:rPr sz="2500" b="1" spc="-5" dirty="0">
                <a:latin typeface="Tw Cen MT"/>
                <a:cs typeface="Tw Cen MT"/>
              </a:rPr>
              <a:t>başınızı </a:t>
            </a:r>
            <a:r>
              <a:rPr sz="2500" b="1" spc="5" dirty="0">
                <a:latin typeface="Tw Cen MT"/>
                <a:cs typeface="Tw Cen MT"/>
              </a:rPr>
              <a:t>hareket  </a:t>
            </a:r>
            <a:r>
              <a:rPr sz="2500" b="1" dirty="0">
                <a:latin typeface="Tw Cen MT"/>
                <a:cs typeface="Tw Cen MT"/>
              </a:rPr>
              <a:t>ettirebilirsiniz).</a:t>
            </a:r>
            <a:endParaRPr sz="2500">
              <a:latin typeface="Tw Cen MT"/>
              <a:cs typeface="Tw Cen MT"/>
            </a:endParaRPr>
          </a:p>
          <a:p>
            <a:pPr marL="332740" marR="105410" indent="-320040">
              <a:lnSpc>
                <a:spcPts val="2690"/>
              </a:lnSpc>
              <a:spcBef>
                <a:spcPts val="75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mtClean="0">
                <a:latin typeface="Tw Cen MT"/>
                <a:cs typeface="Tw Cen MT"/>
              </a:rPr>
              <a:t>S</a:t>
            </a:r>
            <a:r>
              <a:rPr lang="tr-TR" sz="2500" b="1" dirty="0" smtClean="0">
                <a:latin typeface="Tw Cen MT"/>
                <a:cs typeface="Tw Cen MT"/>
              </a:rPr>
              <a:t>ı</a:t>
            </a:r>
            <a:r>
              <a:rPr sz="2500" b="1" smtClean="0">
                <a:latin typeface="Tw Cen MT"/>
                <a:cs typeface="Tw Cen MT"/>
              </a:rPr>
              <a:t>k </a:t>
            </a:r>
            <a:r>
              <a:rPr sz="2500" b="1" spc="-5" smtClean="0">
                <a:latin typeface="Tw Cen MT"/>
                <a:cs typeface="Tw Cen MT"/>
              </a:rPr>
              <a:t>s</a:t>
            </a:r>
            <a:r>
              <a:rPr lang="tr-TR" sz="2500" b="1" spc="-5" dirty="0" smtClean="0">
                <a:latin typeface="Tw Cen MT"/>
                <a:cs typeface="Tw Cen MT"/>
              </a:rPr>
              <a:t>ı</a:t>
            </a:r>
            <a:r>
              <a:rPr sz="2500" b="1" spc="-5" smtClean="0">
                <a:latin typeface="Tw Cen MT"/>
                <a:cs typeface="Tw Cen MT"/>
              </a:rPr>
              <a:t>k </a:t>
            </a:r>
            <a:r>
              <a:rPr sz="2500" b="1" spc="5" dirty="0">
                <a:latin typeface="Tw Cen MT"/>
                <a:cs typeface="Tw Cen MT"/>
              </a:rPr>
              <a:t>saate </a:t>
            </a:r>
            <a:r>
              <a:rPr sz="2500" b="1" spc="-5" dirty="0">
                <a:latin typeface="Tw Cen MT"/>
                <a:cs typeface="Tw Cen MT"/>
              </a:rPr>
              <a:t>bakmak yerine bölümler arasında </a:t>
            </a:r>
            <a:r>
              <a:rPr sz="2500" b="1" dirty="0">
                <a:latin typeface="Tw Cen MT"/>
                <a:cs typeface="Tw Cen MT"/>
              </a:rPr>
              <a:t>saatinize  </a:t>
            </a:r>
            <a:r>
              <a:rPr sz="2500" b="1" spc="-5" dirty="0">
                <a:latin typeface="Tw Cen MT"/>
                <a:cs typeface="Tw Cen MT"/>
              </a:rPr>
              <a:t>bakiniz. </a:t>
            </a:r>
            <a:r>
              <a:rPr sz="2500" b="1" spc="-5">
                <a:latin typeface="Tw Cen MT"/>
                <a:cs typeface="Tw Cen MT"/>
              </a:rPr>
              <a:t>Çok </a:t>
            </a:r>
            <a:r>
              <a:rPr sz="2500" b="1" spc="-5" smtClean="0">
                <a:latin typeface="Tw Cen MT"/>
                <a:cs typeface="Tw Cen MT"/>
              </a:rPr>
              <a:t>s</a:t>
            </a:r>
            <a:r>
              <a:rPr lang="tr-TR" sz="2500" b="1" spc="-5" dirty="0" smtClean="0">
                <a:latin typeface="Tw Cen MT"/>
                <a:cs typeface="Tw Cen MT"/>
              </a:rPr>
              <a:t>ı</a:t>
            </a:r>
            <a:r>
              <a:rPr sz="2500" b="1" spc="-5" smtClean="0">
                <a:latin typeface="Tw Cen MT"/>
                <a:cs typeface="Tw Cen MT"/>
              </a:rPr>
              <a:t>k </a:t>
            </a:r>
            <a:r>
              <a:rPr sz="2500" b="1" spc="5" dirty="0">
                <a:latin typeface="Tw Cen MT"/>
                <a:cs typeface="Tw Cen MT"/>
              </a:rPr>
              <a:t>saate </a:t>
            </a:r>
            <a:r>
              <a:rPr sz="2500" b="1" spc="-5" dirty="0">
                <a:latin typeface="Tw Cen MT"/>
                <a:cs typeface="Tw Cen MT"/>
              </a:rPr>
              <a:t>bakmak sizi</a:t>
            </a:r>
            <a:r>
              <a:rPr sz="2500" b="1" spc="70" dirty="0">
                <a:latin typeface="Tw Cen MT"/>
                <a:cs typeface="Tw Cen MT"/>
              </a:rPr>
              <a:t> </a:t>
            </a:r>
            <a:r>
              <a:rPr sz="2500" b="1" spc="-10" dirty="0">
                <a:latin typeface="Tw Cen MT"/>
                <a:cs typeface="Tw Cen MT"/>
              </a:rPr>
              <a:t>telaşlandırabilir.</a:t>
            </a:r>
            <a:endParaRPr sz="2500">
              <a:latin typeface="Tw Cen MT"/>
              <a:cs typeface="Tw Cen MT"/>
            </a:endParaRPr>
          </a:p>
          <a:p>
            <a:pPr marL="332740" marR="1233170" indent="-320040">
              <a:lnSpc>
                <a:spcPct val="90000"/>
              </a:lnSpc>
              <a:spcBef>
                <a:spcPts val="67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500" b="1" spc="-5" dirty="0">
                <a:latin typeface="Tw Cen MT"/>
                <a:cs typeface="Tw Cen MT"/>
              </a:rPr>
              <a:t>Özellikle alanınızla ilgili tüm </a:t>
            </a:r>
            <a:r>
              <a:rPr sz="2500" b="1" dirty="0">
                <a:latin typeface="Tw Cen MT"/>
                <a:cs typeface="Tw Cen MT"/>
              </a:rPr>
              <a:t>sorulara </a:t>
            </a:r>
            <a:r>
              <a:rPr sz="2500" b="1" spc="-5" dirty="0">
                <a:latin typeface="Tw Cen MT"/>
                <a:cs typeface="Tw Cen MT"/>
              </a:rPr>
              <a:t>bakin. </a:t>
            </a:r>
            <a:r>
              <a:rPr sz="2500" b="1" spc="-5" dirty="0">
                <a:latin typeface="Arial"/>
                <a:cs typeface="Arial"/>
              </a:rPr>
              <a:t>İ</a:t>
            </a:r>
            <a:r>
              <a:rPr sz="2500" b="1" spc="-5" dirty="0">
                <a:latin typeface="Tw Cen MT"/>
                <a:cs typeface="Tw Cen MT"/>
              </a:rPr>
              <a:t>yi  bilmedi</a:t>
            </a:r>
            <a:r>
              <a:rPr sz="2500" b="1" spc="-5" dirty="0">
                <a:latin typeface="Arial"/>
                <a:cs typeface="Arial"/>
              </a:rPr>
              <a:t>ğ</a:t>
            </a:r>
            <a:r>
              <a:rPr sz="2500" b="1" spc="-5" dirty="0">
                <a:latin typeface="Tw Cen MT"/>
                <a:cs typeface="Tw Cen MT"/>
              </a:rPr>
              <a:t>iniz konuların sorularından bile puan  </a:t>
            </a:r>
            <a:r>
              <a:rPr sz="2500" b="1" spc="5" dirty="0">
                <a:latin typeface="Tw Cen MT"/>
                <a:cs typeface="Tw Cen MT"/>
              </a:rPr>
              <a:t>çıkartabilirsiniz.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41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0744" y="1942083"/>
            <a:ext cx="8168640" cy="4511040"/>
          </a:xfrm>
          <a:custGeom>
            <a:avLst/>
            <a:gdLst/>
            <a:ahLst/>
            <a:cxnLst/>
            <a:rect l="l" t="t" r="r" b="b"/>
            <a:pathLst>
              <a:path w="8168640" h="4511040">
                <a:moveTo>
                  <a:pt x="8168639" y="0"/>
                </a:moveTo>
                <a:lnTo>
                  <a:pt x="0" y="0"/>
                </a:lnTo>
                <a:lnTo>
                  <a:pt x="0" y="4511040"/>
                </a:lnTo>
                <a:lnTo>
                  <a:pt x="8168639" y="4511040"/>
                </a:lnTo>
                <a:lnTo>
                  <a:pt x="8168639" y="4501896"/>
                </a:lnTo>
                <a:lnTo>
                  <a:pt x="15240" y="4501896"/>
                </a:lnTo>
                <a:lnTo>
                  <a:pt x="9143" y="4495800"/>
                </a:lnTo>
                <a:lnTo>
                  <a:pt x="15240" y="4495800"/>
                </a:lnTo>
                <a:lnTo>
                  <a:pt x="15240" y="15239"/>
                </a:lnTo>
                <a:lnTo>
                  <a:pt x="9143" y="15239"/>
                </a:lnTo>
                <a:lnTo>
                  <a:pt x="15240" y="6095"/>
                </a:lnTo>
                <a:lnTo>
                  <a:pt x="8168639" y="6095"/>
                </a:lnTo>
                <a:lnTo>
                  <a:pt x="8168639" y="0"/>
                </a:lnTo>
                <a:close/>
              </a:path>
              <a:path w="8168640" h="4511040">
                <a:moveTo>
                  <a:pt x="15240" y="4495800"/>
                </a:moveTo>
                <a:lnTo>
                  <a:pt x="9143" y="4495800"/>
                </a:lnTo>
                <a:lnTo>
                  <a:pt x="15240" y="4501896"/>
                </a:lnTo>
                <a:lnTo>
                  <a:pt x="15240" y="4495800"/>
                </a:lnTo>
                <a:close/>
              </a:path>
              <a:path w="8168640" h="4511040">
                <a:moveTo>
                  <a:pt x="8153400" y="4495800"/>
                </a:moveTo>
                <a:lnTo>
                  <a:pt x="15240" y="4495800"/>
                </a:lnTo>
                <a:lnTo>
                  <a:pt x="15240" y="4501896"/>
                </a:lnTo>
                <a:lnTo>
                  <a:pt x="8153400" y="4501896"/>
                </a:lnTo>
                <a:lnTo>
                  <a:pt x="8153400" y="4495800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8153400" y="4501896"/>
                </a:lnTo>
                <a:lnTo>
                  <a:pt x="8162544" y="4495800"/>
                </a:lnTo>
                <a:lnTo>
                  <a:pt x="8168639" y="4495799"/>
                </a:lnTo>
                <a:lnTo>
                  <a:pt x="8168639" y="15239"/>
                </a:lnTo>
                <a:lnTo>
                  <a:pt x="8162544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4495799"/>
                </a:moveTo>
                <a:lnTo>
                  <a:pt x="8162544" y="4495800"/>
                </a:lnTo>
                <a:lnTo>
                  <a:pt x="8153400" y="4501896"/>
                </a:lnTo>
                <a:lnTo>
                  <a:pt x="8168639" y="4501896"/>
                </a:lnTo>
                <a:lnTo>
                  <a:pt x="8168639" y="4495799"/>
                </a:lnTo>
                <a:close/>
              </a:path>
              <a:path w="8168640" h="4511040">
                <a:moveTo>
                  <a:pt x="15240" y="6095"/>
                </a:moveTo>
                <a:lnTo>
                  <a:pt x="9143" y="15239"/>
                </a:lnTo>
                <a:lnTo>
                  <a:pt x="15240" y="15239"/>
                </a:lnTo>
                <a:lnTo>
                  <a:pt x="15240" y="6095"/>
                </a:lnTo>
                <a:close/>
              </a:path>
              <a:path w="8168640" h="4511040">
                <a:moveTo>
                  <a:pt x="8153400" y="6095"/>
                </a:moveTo>
                <a:lnTo>
                  <a:pt x="15240" y="6095"/>
                </a:lnTo>
                <a:lnTo>
                  <a:pt x="15240" y="15239"/>
                </a:lnTo>
                <a:lnTo>
                  <a:pt x="8153400" y="15239"/>
                </a:lnTo>
                <a:lnTo>
                  <a:pt x="8153400" y="6095"/>
                </a:lnTo>
                <a:close/>
              </a:path>
              <a:path w="8168640" h="4511040">
                <a:moveTo>
                  <a:pt x="8168639" y="6095"/>
                </a:moveTo>
                <a:lnTo>
                  <a:pt x="8153400" y="6095"/>
                </a:lnTo>
                <a:lnTo>
                  <a:pt x="8162544" y="15239"/>
                </a:lnTo>
                <a:lnTo>
                  <a:pt x="8168639" y="15239"/>
                </a:lnTo>
                <a:lnTo>
                  <a:pt x="8168639" y="6095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6023"/>
            <a:ext cx="7814309" cy="426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indent="-320040">
              <a:lnSpc>
                <a:spcPts val="2755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5" dirty="0">
                <a:latin typeface="Tw Cen MT"/>
                <a:cs typeface="Tw Cen MT"/>
              </a:rPr>
              <a:t>Sınav süresince </a:t>
            </a:r>
            <a:r>
              <a:rPr sz="2700" b="1" dirty="0">
                <a:latin typeface="Tw Cen MT"/>
                <a:cs typeface="Tw Cen MT"/>
              </a:rPr>
              <a:t>moraliniz</a:t>
            </a:r>
            <a:r>
              <a:rPr sz="2700" b="1" spc="-140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bozuldu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unda,</a:t>
            </a:r>
            <a:endParaRPr sz="2700">
              <a:latin typeface="Tw Cen MT"/>
              <a:cs typeface="Tw Cen MT"/>
            </a:endParaRPr>
          </a:p>
          <a:p>
            <a:pPr marL="332105" marR="44450">
              <a:lnSpc>
                <a:spcPct val="89800"/>
              </a:lnSpc>
              <a:spcBef>
                <a:spcPts val="175"/>
              </a:spcBef>
            </a:pPr>
            <a:r>
              <a:rPr sz="2700" b="1" dirty="0">
                <a:latin typeface="Tw Cen MT"/>
                <a:cs typeface="Tw Cen MT"/>
              </a:rPr>
              <a:t>konsantrasyonunuz da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ıldı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ında </a:t>
            </a:r>
            <a:r>
              <a:rPr sz="2700" b="1" spc="-10" dirty="0">
                <a:latin typeface="Tw Cen MT"/>
                <a:cs typeface="Tw Cen MT"/>
              </a:rPr>
              <a:t>ve </a:t>
            </a:r>
            <a:r>
              <a:rPr sz="2700" b="1" spc="5" dirty="0">
                <a:latin typeface="Tw Cen MT"/>
                <a:cs typeface="Tw Cen MT"/>
              </a:rPr>
              <a:t>yorgunluk  </a:t>
            </a:r>
            <a:r>
              <a:rPr sz="2700" b="1" spc="-5" dirty="0">
                <a:latin typeface="Tw Cen MT"/>
                <a:cs typeface="Tw Cen MT"/>
              </a:rPr>
              <a:t>hissetti</a:t>
            </a:r>
            <a:r>
              <a:rPr sz="2700" b="1" spc="-5" dirty="0">
                <a:latin typeface="Arial"/>
                <a:cs typeface="Arial"/>
              </a:rPr>
              <a:t>ğ</a:t>
            </a:r>
            <a:r>
              <a:rPr sz="2700" b="1" spc="-5" dirty="0">
                <a:latin typeface="Tw Cen MT"/>
                <a:cs typeface="Tw Cen MT"/>
              </a:rPr>
              <a:t>inizde </a:t>
            </a:r>
            <a:r>
              <a:rPr sz="2700" b="1" spc="5" dirty="0">
                <a:latin typeface="Tw Cen MT"/>
                <a:cs typeface="Tw Cen MT"/>
              </a:rPr>
              <a:t>nefes </a:t>
            </a:r>
            <a:r>
              <a:rPr sz="2700" b="1" dirty="0">
                <a:latin typeface="Tw Cen MT"/>
                <a:cs typeface="Tw Cen MT"/>
              </a:rPr>
              <a:t>egzersizi yapabilirsiniz.</a:t>
            </a:r>
            <a:r>
              <a:rPr sz="2700" b="1" spc="-135" dirty="0">
                <a:latin typeface="Tw Cen MT"/>
                <a:cs typeface="Tw Cen MT"/>
              </a:rPr>
              <a:t> </a:t>
            </a:r>
            <a:r>
              <a:rPr sz="2700" b="1" spc="5" dirty="0">
                <a:latin typeface="Tw Cen MT"/>
                <a:cs typeface="Tw Cen MT"/>
              </a:rPr>
              <a:t>Bunun  </a:t>
            </a:r>
            <a:r>
              <a:rPr sz="2700" b="1" dirty="0">
                <a:latin typeface="Tw Cen MT"/>
                <a:cs typeface="Tw Cen MT"/>
              </a:rPr>
              <a:t>için 10-15 saniye </a:t>
            </a:r>
            <a:r>
              <a:rPr sz="2700" b="1" spc="5" dirty="0">
                <a:latin typeface="Tw Cen MT"/>
                <a:cs typeface="Tw Cen MT"/>
              </a:rPr>
              <a:t>arkanıza </a:t>
            </a:r>
            <a:r>
              <a:rPr sz="2700" b="1" spc="10" dirty="0">
                <a:latin typeface="Tw Cen MT"/>
                <a:cs typeface="Tw Cen MT"/>
              </a:rPr>
              <a:t>rahatça </a:t>
            </a:r>
            <a:r>
              <a:rPr sz="2700" b="1" spc="5" dirty="0">
                <a:latin typeface="Tw Cen MT"/>
                <a:cs typeface="Tw Cen MT"/>
              </a:rPr>
              <a:t>yaslanarak  </a:t>
            </a:r>
            <a:r>
              <a:rPr sz="2700" b="1" dirty="0">
                <a:latin typeface="Tw Cen MT"/>
                <a:cs typeface="Tw Cen MT"/>
              </a:rPr>
              <a:t>derince </a:t>
            </a:r>
            <a:r>
              <a:rPr sz="2700" b="1" spc="5" dirty="0">
                <a:latin typeface="Tw Cen MT"/>
                <a:cs typeface="Tw Cen MT"/>
              </a:rPr>
              <a:t>nefes </a:t>
            </a:r>
            <a:r>
              <a:rPr sz="2700" b="1" dirty="0">
                <a:latin typeface="Tw Cen MT"/>
                <a:cs typeface="Tw Cen MT"/>
              </a:rPr>
              <a:t>alin </a:t>
            </a:r>
            <a:r>
              <a:rPr sz="2700" b="1" spc="-10" dirty="0">
                <a:latin typeface="Tw Cen MT"/>
                <a:cs typeface="Tw Cen MT"/>
              </a:rPr>
              <a:t>ve </a:t>
            </a:r>
            <a:r>
              <a:rPr sz="2700" b="1" dirty="0">
                <a:latin typeface="Tw Cen MT"/>
                <a:cs typeface="Tw Cen MT"/>
              </a:rPr>
              <a:t>aldı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ınız nefesi bir </a:t>
            </a:r>
            <a:r>
              <a:rPr sz="2700" b="1" spc="-5" dirty="0">
                <a:latin typeface="Tw Cen MT"/>
                <a:cs typeface="Tw Cen MT"/>
              </a:rPr>
              <a:t>miktar  </a:t>
            </a:r>
            <a:r>
              <a:rPr sz="2700" b="1" dirty="0">
                <a:latin typeface="Tw Cen MT"/>
                <a:cs typeface="Tw Cen MT"/>
              </a:rPr>
              <a:t>içinizde </a:t>
            </a:r>
            <a:r>
              <a:rPr sz="2700" b="1" spc="5" dirty="0">
                <a:latin typeface="Tw Cen MT"/>
                <a:cs typeface="Tw Cen MT"/>
              </a:rPr>
              <a:t>tutarak </a:t>
            </a:r>
            <a:r>
              <a:rPr sz="2700" b="1" dirty="0">
                <a:latin typeface="Tw Cen MT"/>
                <a:cs typeface="Tw Cen MT"/>
              </a:rPr>
              <a:t>burnunuzdan yavaşça</a:t>
            </a:r>
            <a:r>
              <a:rPr sz="2700" b="1" spc="-240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verin.</a:t>
            </a:r>
            <a:endParaRPr sz="2700">
              <a:latin typeface="Tw Cen MT"/>
              <a:cs typeface="Tw Cen MT"/>
            </a:endParaRPr>
          </a:p>
          <a:p>
            <a:pPr marL="332740" marR="1443990" indent="-320040">
              <a:lnSpc>
                <a:spcPts val="2900"/>
              </a:lnSpc>
              <a:spcBef>
                <a:spcPts val="76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5" dirty="0">
                <a:latin typeface="Tw Cen MT"/>
                <a:cs typeface="Tw Cen MT"/>
              </a:rPr>
              <a:t>Sınav </a:t>
            </a:r>
            <a:r>
              <a:rPr sz="2700" b="1" spc="-5" dirty="0">
                <a:latin typeface="Tw Cen MT"/>
                <a:cs typeface="Tw Cen MT"/>
              </a:rPr>
              <a:t>bitiminden kısa </a:t>
            </a:r>
            <a:r>
              <a:rPr sz="2700" b="1" dirty="0">
                <a:latin typeface="Tw Cen MT"/>
                <a:cs typeface="Tw Cen MT"/>
              </a:rPr>
              <a:t>bir </a:t>
            </a:r>
            <a:r>
              <a:rPr sz="2700" b="1" spc="10" dirty="0">
                <a:latin typeface="Tw Cen MT"/>
                <a:cs typeface="Tw Cen MT"/>
              </a:rPr>
              <a:t>süre </a:t>
            </a:r>
            <a:r>
              <a:rPr sz="2700" b="1" spc="5" dirty="0">
                <a:latin typeface="Tw Cen MT"/>
                <a:cs typeface="Tw Cen MT"/>
              </a:rPr>
              <a:t>önce</a:t>
            </a:r>
            <a:r>
              <a:rPr sz="2700" b="1" spc="-145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hızlıca  kodlamalarınızı </a:t>
            </a:r>
            <a:r>
              <a:rPr sz="2700" b="1" spc="-5" dirty="0">
                <a:latin typeface="Tw Cen MT"/>
                <a:cs typeface="Tw Cen MT"/>
              </a:rPr>
              <a:t>kontrol</a:t>
            </a:r>
            <a:r>
              <a:rPr sz="2700" b="1" spc="-105" dirty="0">
                <a:latin typeface="Tw Cen MT"/>
                <a:cs typeface="Tw Cen MT"/>
              </a:rPr>
              <a:t> </a:t>
            </a:r>
            <a:r>
              <a:rPr sz="2700" b="1" spc="-5" dirty="0">
                <a:latin typeface="Tw Cen MT"/>
                <a:cs typeface="Tw Cen MT"/>
              </a:rPr>
              <a:t>edebilirsiniz.</a:t>
            </a:r>
            <a:endParaRPr sz="2700">
              <a:latin typeface="Tw Cen MT"/>
              <a:cs typeface="Tw Cen MT"/>
            </a:endParaRPr>
          </a:p>
          <a:p>
            <a:pPr marL="332740" marR="5080" indent="-320040">
              <a:lnSpc>
                <a:spcPts val="2900"/>
              </a:lnSpc>
              <a:spcBef>
                <a:spcPts val="74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b="1" spc="-15" dirty="0">
                <a:latin typeface="Tw Cen MT"/>
                <a:cs typeface="Tw Cen MT"/>
              </a:rPr>
              <a:t>Yukarıda </a:t>
            </a:r>
            <a:r>
              <a:rPr sz="2700" b="1" dirty="0">
                <a:latin typeface="Tw Cen MT"/>
                <a:cs typeface="Tw Cen MT"/>
              </a:rPr>
              <a:t>yer alanların dışında aklınıza takılan</a:t>
            </a:r>
            <a:r>
              <a:rPr sz="2700" b="1" spc="-195" dirty="0">
                <a:latin typeface="Tw Cen MT"/>
                <a:cs typeface="Tw Cen MT"/>
              </a:rPr>
              <a:t> </a:t>
            </a:r>
            <a:r>
              <a:rPr sz="2700" b="1" dirty="0">
                <a:latin typeface="Tw Cen MT"/>
                <a:cs typeface="Tw Cen MT"/>
              </a:rPr>
              <a:t>di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er  hususları sınav öncesinde </a:t>
            </a:r>
            <a:r>
              <a:rPr sz="2700" b="1" spc="5" dirty="0">
                <a:latin typeface="Tw Cen MT"/>
                <a:cs typeface="Tw Cen MT"/>
              </a:rPr>
              <a:t>rehber </a:t>
            </a:r>
            <a:r>
              <a:rPr sz="2700" b="1" dirty="0">
                <a:latin typeface="Tw Cen MT"/>
                <a:cs typeface="Tw Cen MT"/>
              </a:rPr>
              <a:t>ö</a:t>
            </a:r>
            <a:r>
              <a:rPr sz="2700" b="1" dirty="0">
                <a:latin typeface="Arial"/>
                <a:cs typeface="Arial"/>
              </a:rPr>
              <a:t>ğ</a:t>
            </a:r>
            <a:r>
              <a:rPr sz="2700" b="1" dirty="0">
                <a:latin typeface="Tw Cen MT"/>
                <a:cs typeface="Tw Cen MT"/>
              </a:rPr>
              <a:t>retmeninize  danışabilirsiniz.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0744" y="570483"/>
            <a:ext cx="8168640" cy="1005840"/>
          </a:xfrm>
          <a:custGeom>
            <a:avLst/>
            <a:gdLst/>
            <a:ahLst/>
            <a:cxnLst/>
            <a:rect l="l" t="t" r="r" b="b"/>
            <a:pathLst>
              <a:path w="8168640" h="1005840">
                <a:moveTo>
                  <a:pt x="8168639" y="0"/>
                </a:moveTo>
                <a:lnTo>
                  <a:pt x="0" y="0"/>
                </a:lnTo>
                <a:lnTo>
                  <a:pt x="0" y="1005840"/>
                </a:lnTo>
                <a:lnTo>
                  <a:pt x="8168639" y="1005840"/>
                </a:lnTo>
                <a:lnTo>
                  <a:pt x="8168639" y="996696"/>
                </a:lnTo>
                <a:lnTo>
                  <a:pt x="15240" y="996696"/>
                </a:lnTo>
                <a:lnTo>
                  <a:pt x="9143" y="990600"/>
                </a:lnTo>
                <a:lnTo>
                  <a:pt x="15240" y="990600"/>
                </a:lnTo>
                <a:lnTo>
                  <a:pt x="15240" y="15240"/>
                </a:lnTo>
                <a:lnTo>
                  <a:pt x="9143" y="15240"/>
                </a:lnTo>
                <a:lnTo>
                  <a:pt x="15240" y="6096"/>
                </a:lnTo>
                <a:lnTo>
                  <a:pt x="8168639" y="6096"/>
                </a:lnTo>
                <a:lnTo>
                  <a:pt x="8168639" y="0"/>
                </a:lnTo>
                <a:close/>
              </a:path>
              <a:path w="8168640" h="1005840">
                <a:moveTo>
                  <a:pt x="15240" y="990600"/>
                </a:moveTo>
                <a:lnTo>
                  <a:pt x="9143" y="990600"/>
                </a:lnTo>
                <a:lnTo>
                  <a:pt x="15240" y="996696"/>
                </a:lnTo>
                <a:lnTo>
                  <a:pt x="15240" y="990600"/>
                </a:lnTo>
                <a:close/>
              </a:path>
              <a:path w="8168640" h="1005840">
                <a:moveTo>
                  <a:pt x="8153400" y="990600"/>
                </a:moveTo>
                <a:lnTo>
                  <a:pt x="15240" y="990600"/>
                </a:lnTo>
                <a:lnTo>
                  <a:pt x="15240" y="996696"/>
                </a:lnTo>
                <a:lnTo>
                  <a:pt x="8153400" y="996696"/>
                </a:lnTo>
                <a:lnTo>
                  <a:pt x="8153400" y="990600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8153400" y="996696"/>
                </a:lnTo>
                <a:lnTo>
                  <a:pt x="8162544" y="990600"/>
                </a:lnTo>
                <a:lnTo>
                  <a:pt x="8168639" y="990600"/>
                </a:lnTo>
                <a:lnTo>
                  <a:pt x="8168639" y="15240"/>
                </a:lnTo>
                <a:lnTo>
                  <a:pt x="8162544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990600"/>
                </a:moveTo>
                <a:lnTo>
                  <a:pt x="8162544" y="990600"/>
                </a:lnTo>
                <a:lnTo>
                  <a:pt x="8153400" y="996696"/>
                </a:lnTo>
                <a:lnTo>
                  <a:pt x="8168639" y="996696"/>
                </a:lnTo>
                <a:lnTo>
                  <a:pt x="8168639" y="990600"/>
                </a:lnTo>
                <a:close/>
              </a:path>
              <a:path w="8168640" h="1005840">
                <a:moveTo>
                  <a:pt x="15240" y="6096"/>
                </a:moveTo>
                <a:lnTo>
                  <a:pt x="9143" y="15240"/>
                </a:lnTo>
                <a:lnTo>
                  <a:pt x="15240" y="15240"/>
                </a:lnTo>
                <a:lnTo>
                  <a:pt x="15240" y="6096"/>
                </a:lnTo>
                <a:close/>
              </a:path>
              <a:path w="8168640" h="1005840">
                <a:moveTo>
                  <a:pt x="8153400" y="6096"/>
                </a:moveTo>
                <a:lnTo>
                  <a:pt x="15240" y="6096"/>
                </a:lnTo>
                <a:lnTo>
                  <a:pt x="15240" y="15240"/>
                </a:lnTo>
                <a:lnTo>
                  <a:pt x="8153400" y="15240"/>
                </a:lnTo>
                <a:lnTo>
                  <a:pt x="8153400" y="6096"/>
                </a:lnTo>
                <a:close/>
              </a:path>
              <a:path w="8168640" h="1005840">
                <a:moveTo>
                  <a:pt x="8168639" y="6096"/>
                </a:moveTo>
                <a:lnTo>
                  <a:pt x="8153400" y="6096"/>
                </a:lnTo>
                <a:lnTo>
                  <a:pt x="8162544" y="15240"/>
                </a:lnTo>
                <a:lnTo>
                  <a:pt x="8168639" y="15240"/>
                </a:lnTo>
                <a:lnTo>
                  <a:pt x="8168639" y="6096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80" dirty="0"/>
              <a:t>SINAV </a:t>
            </a:r>
            <a:r>
              <a:rPr spc="-5" dirty="0"/>
              <a:t>ANI</a:t>
            </a:r>
            <a:r>
              <a:rPr spc="-45" dirty="0"/>
              <a:t> </a:t>
            </a:r>
            <a:r>
              <a:rPr spc="-25" dirty="0"/>
              <a:t>STRATEJ</a:t>
            </a:r>
            <a:r>
              <a:rPr spc="-25" dirty="0">
                <a:latin typeface="Arial"/>
                <a:cs typeface="Arial"/>
              </a:rPr>
              <a:t>İ</a:t>
            </a:r>
            <a:r>
              <a:rPr spc="-25" dirty="0"/>
              <a:t>LER</a:t>
            </a:r>
            <a:r>
              <a:rPr spc="-2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42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83608" y="536955"/>
            <a:ext cx="5257799" cy="6409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2932" y="2584196"/>
            <a:ext cx="3609975" cy="174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800" b="0" spc="-35" dirty="0">
                <a:solidFill>
                  <a:srgbClr val="000000"/>
                </a:solidFill>
                <a:latin typeface="Arial"/>
                <a:cs typeface="Arial"/>
              </a:rPr>
              <a:t>SINAVLARDAN  </a:t>
            </a:r>
            <a:r>
              <a:rPr sz="3800" b="0" spc="-5" dirty="0">
                <a:solidFill>
                  <a:srgbClr val="000000"/>
                </a:solidFill>
                <a:latin typeface="Arial"/>
                <a:cs typeface="Arial"/>
              </a:rPr>
              <a:t>HİÇ 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BİR</a:t>
            </a:r>
            <a:r>
              <a:rPr sz="3800" b="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800" b="0" spc="-10" dirty="0">
                <a:solidFill>
                  <a:srgbClr val="000000"/>
                </a:solidFill>
                <a:latin typeface="Arial"/>
                <a:cs typeface="Arial"/>
              </a:rPr>
              <a:t>ZAMAN  </a:t>
            </a:r>
            <a:r>
              <a:rPr sz="3800" b="0" spc="-40" dirty="0">
                <a:solidFill>
                  <a:srgbClr val="000000"/>
                </a:solidFill>
                <a:latin typeface="Arial"/>
                <a:cs typeface="Arial"/>
              </a:rPr>
              <a:t>KORKMAYIN.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16" y="1903475"/>
            <a:ext cx="3538854" cy="249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18415">
              <a:lnSpc>
                <a:spcPts val="2780"/>
              </a:lnSpc>
            </a:pPr>
            <a:r>
              <a:rPr sz="2900" spc="5" dirty="0">
                <a:latin typeface="Tw Cen MT"/>
                <a:cs typeface="Tw Cen MT"/>
              </a:rPr>
              <a:t>Denemelerde hep </a:t>
            </a:r>
            <a:r>
              <a:rPr sz="2900" spc="-5" dirty="0">
                <a:latin typeface="Tw Cen MT"/>
                <a:cs typeface="Tw Cen MT"/>
              </a:rPr>
              <a:t>şu  </a:t>
            </a:r>
            <a:r>
              <a:rPr sz="2900" dirty="0">
                <a:latin typeface="Tw Cen MT"/>
                <a:cs typeface="Tw Cen MT"/>
              </a:rPr>
              <a:t>konudan </a:t>
            </a:r>
            <a:r>
              <a:rPr sz="2900" spc="10" dirty="0">
                <a:latin typeface="Tw Cen MT"/>
                <a:cs typeface="Tw Cen MT"/>
              </a:rPr>
              <a:t>soru </a:t>
            </a:r>
            <a:r>
              <a:rPr sz="2900" spc="-15" dirty="0">
                <a:latin typeface="Tw Cen MT"/>
                <a:cs typeface="Tw Cen MT"/>
              </a:rPr>
              <a:t>geliyor</a:t>
            </a:r>
            <a:r>
              <a:rPr sz="2900" spc="-21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ve  </a:t>
            </a:r>
            <a:r>
              <a:rPr sz="2900" spc="5" dirty="0">
                <a:latin typeface="Tw Cen MT"/>
                <a:cs typeface="Tw Cen MT"/>
              </a:rPr>
              <a:t>ben </a:t>
            </a:r>
            <a:r>
              <a:rPr sz="2900" dirty="0">
                <a:latin typeface="Tw Cen MT"/>
                <a:cs typeface="Tw Cen MT"/>
              </a:rPr>
              <a:t>onları  </a:t>
            </a:r>
            <a:r>
              <a:rPr sz="2900" spc="-10" dirty="0">
                <a:latin typeface="Tw Cen MT"/>
                <a:cs typeface="Tw Cen MT"/>
              </a:rPr>
              <a:t>yapamıyorum. </a:t>
            </a:r>
            <a:r>
              <a:rPr sz="2900" dirty="0">
                <a:latin typeface="Tw Cen MT"/>
                <a:cs typeface="Tw Cen MT"/>
              </a:rPr>
              <a:t>Gerçek  </a:t>
            </a:r>
            <a:r>
              <a:rPr sz="2900" spc="-10" dirty="0">
                <a:latin typeface="Tw Cen MT"/>
                <a:cs typeface="Tw Cen MT"/>
              </a:rPr>
              <a:t>sınavda </a:t>
            </a:r>
            <a:r>
              <a:rPr sz="2900" dirty="0">
                <a:latin typeface="Tw Cen MT"/>
                <a:cs typeface="Tw Cen MT"/>
              </a:rPr>
              <a:t>da </a:t>
            </a:r>
            <a:r>
              <a:rPr sz="2900" spc="-5" dirty="0">
                <a:latin typeface="Tw Cen MT"/>
                <a:cs typeface="Tw Cen MT"/>
              </a:rPr>
              <a:t>gelirse  </a:t>
            </a:r>
            <a:r>
              <a:rPr sz="2900" spc="-15" dirty="0">
                <a:latin typeface="Tw Cen MT"/>
                <a:cs typeface="Tw Cen MT"/>
              </a:rPr>
              <a:t>yapamam </a:t>
            </a:r>
            <a:r>
              <a:rPr sz="2900" spc="-10" dirty="0">
                <a:latin typeface="Tw Cen MT"/>
                <a:cs typeface="Tw Cen MT"/>
              </a:rPr>
              <a:t>demeyin.  </a:t>
            </a:r>
            <a:r>
              <a:rPr sz="2900" spc="-20" dirty="0">
                <a:latin typeface="Tw Cen MT"/>
                <a:cs typeface="Tw Cen MT"/>
              </a:rPr>
              <a:t>önyargılı</a:t>
            </a:r>
            <a:r>
              <a:rPr sz="2900" spc="-15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olmayın.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6088" y="683259"/>
            <a:ext cx="4642104" cy="6522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4" name="object 4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65580" y="1976120"/>
            <a:ext cx="7408545" cy="3639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673100" indent="-320040">
              <a:lnSpc>
                <a:spcPct val="100000"/>
              </a:lnSpc>
              <a:buClr>
                <a:srgbClr val="DC7F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5" dirty="0">
                <a:latin typeface="Tw Cen MT"/>
                <a:cs typeface="Tw Cen MT"/>
              </a:rPr>
              <a:t>Her sorunun </a:t>
            </a:r>
            <a:r>
              <a:rPr sz="2900" spc="-5" dirty="0">
                <a:latin typeface="Tw Cen MT"/>
                <a:cs typeface="Tw Cen MT"/>
              </a:rPr>
              <a:t>kendine </a:t>
            </a:r>
            <a:r>
              <a:rPr sz="2900" dirty="0">
                <a:latin typeface="Tw Cen MT"/>
                <a:cs typeface="Tw Cen MT"/>
              </a:rPr>
              <a:t>has mantı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 </a:t>
            </a:r>
            <a:r>
              <a:rPr sz="2900" spc="-35" dirty="0">
                <a:latin typeface="Tw Cen MT"/>
                <a:cs typeface="Tw Cen MT"/>
              </a:rPr>
              <a:t>vardır.</a:t>
            </a:r>
            <a:r>
              <a:rPr sz="2900" spc="-190" dirty="0">
                <a:latin typeface="Tw Cen MT"/>
                <a:cs typeface="Tw Cen MT"/>
              </a:rPr>
              <a:t> </a:t>
            </a:r>
            <a:r>
              <a:rPr sz="2900" spc="-60" dirty="0">
                <a:latin typeface="Tw Cen MT"/>
                <a:cs typeface="Tw Cen MT"/>
              </a:rPr>
              <a:t>Test  </a:t>
            </a:r>
            <a:r>
              <a:rPr sz="2900" spc="5" dirty="0">
                <a:latin typeface="Tw Cen MT"/>
                <a:cs typeface="Tw Cen MT"/>
              </a:rPr>
              <a:t>çözerken </a:t>
            </a:r>
            <a:r>
              <a:rPr sz="2900" spc="-10" dirty="0">
                <a:latin typeface="Tw Cen MT"/>
                <a:cs typeface="Tw Cen MT"/>
              </a:rPr>
              <a:t>kendi </a:t>
            </a:r>
            <a:r>
              <a:rPr sz="2900" dirty="0">
                <a:latin typeface="Tw Cen MT"/>
                <a:cs typeface="Tw Cen MT"/>
              </a:rPr>
              <a:t>mantı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ınızla </a:t>
            </a:r>
            <a:r>
              <a:rPr sz="2900" spc="5" dirty="0">
                <a:latin typeface="Tw Cen MT"/>
                <a:cs typeface="Tw Cen MT"/>
              </a:rPr>
              <a:t>de</a:t>
            </a:r>
            <a:r>
              <a:rPr sz="2900" spc="5" dirty="0">
                <a:latin typeface="Arial"/>
                <a:cs typeface="Arial"/>
              </a:rPr>
              <a:t>ğ</a:t>
            </a:r>
            <a:r>
              <a:rPr sz="2900" spc="5" dirty="0">
                <a:latin typeface="Tw Cen MT"/>
                <a:cs typeface="Tw Cen MT"/>
              </a:rPr>
              <a:t>il, sorunun  </a:t>
            </a:r>
            <a:r>
              <a:rPr sz="2900" dirty="0">
                <a:latin typeface="Tw Cen MT"/>
                <a:cs typeface="Tw Cen MT"/>
              </a:rPr>
              <a:t>mantı</a:t>
            </a:r>
            <a:r>
              <a:rPr sz="2900" dirty="0">
                <a:latin typeface="Arial"/>
                <a:cs typeface="Arial"/>
              </a:rPr>
              <a:t>ğ</a:t>
            </a:r>
            <a:r>
              <a:rPr sz="2900" dirty="0">
                <a:latin typeface="Tw Cen MT"/>
                <a:cs typeface="Tw Cen MT"/>
              </a:rPr>
              <a:t>ına göre </a:t>
            </a:r>
            <a:r>
              <a:rPr sz="2900" spc="-5" dirty="0">
                <a:latin typeface="Tw Cen MT"/>
                <a:cs typeface="Tw Cen MT"/>
              </a:rPr>
              <a:t>hareket</a:t>
            </a:r>
            <a:r>
              <a:rPr sz="2900" spc="-175" dirty="0">
                <a:latin typeface="Tw Cen MT"/>
                <a:cs typeface="Tw Cen MT"/>
              </a:rPr>
              <a:t> </a:t>
            </a:r>
            <a:r>
              <a:rPr sz="2900" spc="5" dirty="0">
                <a:latin typeface="Tw Cen MT"/>
                <a:cs typeface="Tw Cen MT"/>
              </a:rPr>
              <a:t>etmelisiniz.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670"/>
              </a:spcBef>
              <a:buClr>
                <a:srgbClr val="DC7F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15" dirty="0">
                <a:latin typeface="Tw Cen MT"/>
                <a:cs typeface="Tw Cen MT"/>
              </a:rPr>
              <a:t>Soru </a:t>
            </a:r>
            <a:r>
              <a:rPr sz="2900" spc="-5" dirty="0">
                <a:latin typeface="Tw Cen MT"/>
                <a:cs typeface="Tw Cen MT"/>
              </a:rPr>
              <a:t>kökünün </a:t>
            </a:r>
            <a:r>
              <a:rPr sz="2900" spc="5" dirty="0">
                <a:latin typeface="Tw Cen MT"/>
                <a:cs typeface="Tw Cen MT"/>
              </a:rPr>
              <a:t>iyi </a:t>
            </a:r>
            <a:r>
              <a:rPr sz="2900" dirty="0">
                <a:latin typeface="Tw Cen MT"/>
                <a:cs typeface="Tw Cen MT"/>
              </a:rPr>
              <a:t>okunup anlaşılması, daha </a:t>
            </a:r>
            <a:r>
              <a:rPr sz="2900" spc="-5" dirty="0">
                <a:latin typeface="Tw Cen MT"/>
                <a:cs typeface="Tw Cen MT"/>
              </a:rPr>
              <a:t>sonra  </a:t>
            </a:r>
            <a:r>
              <a:rPr sz="2900" dirty="0">
                <a:latin typeface="Tw Cen MT"/>
                <a:cs typeface="Tw Cen MT"/>
              </a:rPr>
              <a:t>cevabının düşünülmesi </a:t>
            </a:r>
            <a:r>
              <a:rPr sz="2900" spc="-30" dirty="0">
                <a:latin typeface="Tw Cen MT"/>
                <a:cs typeface="Tw Cen MT"/>
              </a:rPr>
              <a:t>gerekir. </a:t>
            </a:r>
            <a:r>
              <a:rPr sz="2900" spc="15" dirty="0">
                <a:latin typeface="Tw Cen MT"/>
                <a:cs typeface="Tw Cen MT"/>
              </a:rPr>
              <a:t>Soru </a:t>
            </a:r>
            <a:r>
              <a:rPr sz="2900" spc="-5" dirty="0">
                <a:latin typeface="Tw Cen MT"/>
                <a:cs typeface="Tw Cen MT"/>
              </a:rPr>
              <a:t>kökü  </a:t>
            </a:r>
            <a:r>
              <a:rPr sz="2900" dirty="0">
                <a:latin typeface="Tw Cen MT"/>
                <a:cs typeface="Tw Cen MT"/>
              </a:rPr>
              <a:t>anlaşılmadan </a:t>
            </a:r>
            <a:r>
              <a:rPr sz="2900" spc="-5" dirty="0">
                <a:latin typeface="Tw Cen MT"/>
                <a:cs typeface="Tw Cen MT"/>
              </a:rPr>
              <a:t>cevabı </a:t>
            </a:r>
            <a:r>
              <a:rPr sz="2900" spc="-15" dirty="0">
                <a:latin typeface="Tw Cen MT"/>
                <a:cs typeface="Tw Cen MT"/>
              </a:rPr>
              <a:t>düşünmeye </a:t>
            </a:r>
            <a:r>
              <a:rPr sz="2900" dirty="0">
                <a:latin typeface="Tw Cen MT"/>
                <a:cs typeface="Tw Cen MT"/>
              </a:rPr>
              <a:t>çalışmak hızı  </a:t>
            </a:r>
            <a:r>
              <a:rPr sz="2900" spc="-20" dirty="0">
                <a:latin typeface="Tw Cen MT"/>
                <a:cs typeface="Tw Cen MT"/>
              </a:rPr>
              <a:t>düşürür. </a:t>
            </a:r>
            <a:r>
              <a:rPr sz="2900" spc="5" dirty="0">
                <a:latin typeface="Tw Cen MT"/>
                <a:cs typeface="Tw Cen MT"/>
              </a:rPr>
              <a:t>Zaman </a:t>
            </a:r>
            <a:r>
              <a:rPr sz="2900" dirty="0">
                <a:latin typeface="Tw Cen MT"/>
                <a:cs typeface="Tw Cen MT"/>
              </a:rPr>
              <a:t>kazanmak </a:t>
            </a:r>
            <a:r>
              <a:rPr sz="2900" spc="5" dirty="0">
                <a:latin typeface="Tw Cen MT"/>
                <a:cs typeface="Tw Cen MT"/>
              </a:rPr>
              <a:t>için </a:t>
            </a:r>
            <a:r>
              <a:rPr sz="2900" spc="10" dirty="0">
                <a:latin typeface="Tw Cen MT"/>
                <a:cs typeface="Tw Cen MT"/>
              </a:rPr>
              <a:t>soruyu</a:t>
            </a:r>
            <a:r>
              <a:rPr sz="2900" spc="-1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okumadan  </a:t>
            </a:r>
            <a:r>
              <a:rPr sz="2900" spc="-5" dirty="0">
                <a:latin typeface="Tw Cen MT"/>
                <a:cs typeface="Tw Cen MT"/>
              </a:rPr>
              <a:t>cevap </a:t>
            </a:r>
            <a:r>
              <a:rPr sz="2900" dirty="0">
                <a:latin typeface="Tw Cen MT"/>
                <a:cs typeface="Tw Cen MT"/>
              </a:rPr>
              <a:t>şıklarına </a:t>
            </a:r>
            <a:r>
              <a:rPr sz="2900" spc="-5" dirty="0">
                <a:latin typeface="Tw Cen MT"/>
                <a:cs typeface="Tw Cen MT"/>
              </a:rPr>
              <a:t>koşmak </a:t>
            </a:r>
            <a:r>
              <a:rPr sz="2900" dirty="0">
                <a:latin typeface="Tw Cen MT"/>
                <a:cs typeface="Tw Cen MT"/>
              </a:rPr>
              <a:t>sizi</a:t>
            </a:r>
            <a:r>
              <a:rPr sz="2900" spc="-17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yanıltabilir.</a:t>
            </a:r>
            <a:endParaRPr sz="29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Tw Cen MT"/>
                <a:cs typeface="Tw Cen MT"/>
              </a:rPr>
              <a:t>6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3265"/>
            <a:ext cx="7830184" cy="42221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10" dirty="0">
                <a:latin typeface="Tw Cen MT"/>
                <a:cs typeface="Tw Cen MT"/>
              </a:rPr>
              <a:t>Soruda </a:t>
            </a:r>
            <a:r>
              <a:rPr sz="2700" dirty="0">
                <a:latin typeface="Tw Cen MT"/>
                <a:cs typeface="Tw Cen MT"/>
              </a:rPr>
              <a:t>sizden </a:t>
            </a:r>
            <a:r>
              <a:rPr sz="2700" spc="-5" dirty="0">
                <a:latin typeface="Tw Cen MT"/>
                <a:cs typeface="Tw Cen MT"/>
              </a:rPr>
              <a:t>ne </a:t>
            </a:r>
            <a:r>
              <a:rPr sz="2700" dirty="0">
                <a:latin typeface="Tw Cen MT"/>
                <a:cs typeface="Tw Cen MT"/>
              </a:rPr>
              <a:t>isteniyorsa </a:t>
            </a:r>
            <a:r>
              <a:rPr sz="2700" spc="-5" dirty="0">
                <a:latin typeface="Tw Cen MT"/>
                <a:cs typeface="Tw Cen MT"/>
              </a:rPr>
              <a:t>ne </a:t>
            </a:r>
            <a:r>
              <a:rPr sz="2700" spc="5" dirty="0">
                <a:latin typeface="Tw Cen MT"/>
                <a:cs typeface="Tw Cen MT"/>
              </a:rPr>
              <a:t>eksik </a:t>
            </a:r>
            <a:r>
              <a:rPr sz="2700" spc="-5" dirty="0">
                <a:latin typeface="Tw Cen MT"/>
                <a:cs typeface="Tw Cen MT"/>
              </a:rPr>
              <a:t>ne </a:t>
            </a:r>
            <a:r>
              <a:rPr sz="2700" dirty="0">
                <a:latin typeface="Tw Cen MT"/>
                <a:cs typeface="Tw Cen MT"/>
              </a:rPr>
              <a:t>fazla, sadece  </a:t>
            </a:r>
            <a:r>
              <a:rPr sz="2700" spc="5" dirty="0">
                <a:latin typeface="Tw Cen MT"/>
                <a:cs typeface="Tw Cen MT"/>
              </a:rPr>
              <a:t>istenileni </a:t>
            </a:r>
            <a:r>
              <a:rPr sz="2700" dirty="0">
                <a:latin typeface="Tw Cen MT"/>
                <a:cs typeface="Tw Cen MT"/>
              </a:rPr>
              <a:t>düşünmelisiniz. Bazı </a:t>
            </a:r>
            <a:r>
              <a:rPr sz="2700" spc="10" dirty="0">
                <a:latin typeface="Tw Cen MT"/>
                <a:cs typeface="Tw Cen MT"/>
              </a:rPr>
              <a:t>sorular </a:t>
            </a:r>
            <a:r>
              <a:rPr sz="2700" dirty="0">
                <a:latin typeface="Tw Cen MT"/>
                <a:cs typeface="Tw Cen MT"/>
              </a:rPr>
              <a:t>sizin için çok</a:t>
            </a:r>
            <a:r>
              <a:rPr sz="2700" spc="-245" dirty="0">
                <a:latin typeface="Tw Cen MT"/>
                <a:cs typeface="Tw Cen MT"/>
              </a:rPr>
              <a:t> </a:t>
            </a:r>
            <a:r>
              <a:rPr sz="2700" spc="-15" dirty="0">
                <a:latin typeface="Tw Cen MT"/>
                <a:cs typeface="Tw Cen MT"/>
              </a:rPr>
              <a:t>kolay</a:t>
            </a:r>
            <a:endParaRPr sz="2700">
              <a:latin typeface="Tw Cen MT"/>
              <a:cs typeface="Tw Cen MT"/>
            </a:endParaRPr>
          </a:p>
          <a:p>
            <a:pPr marL="332105" marR="856615">
              <a:lnSpc>
                <a:spcPct val="100000"/>
              </a:lnSpc>
              <a:spcBef>
                <a:spcPts val="25"/>
              </a:spcBef>
            </a:pPr>
            <a:r>
              <a:rPr sz="2700" spc="-5" dirty="0">
                <a:latin typeface="Tw Cen MT"/>
                <a:cs typeface="Tw Cen MT"/>
              </a:rPr>
              <a:t>gelir </a:t>
            </a:r>
            <a:r>
              <a:rPr sz="2700" spc="-25" dirty="0">
                <a:latin typeface="Tw Cen MT"/>
                <a:cs typeface="Tw Cen MT"/>
              </a:rPr>
              <a:t>ve </a:t>
            </a:r>
            <a:r>
              <a:rPr sz="2700" spc="-10" dirty="0">
                <a:latin typeface="Tw Cen MT"/>
                <a:cs typeface="Tw Cen MT"/>
              </a:rPr>
              <a:t>cevabin </a:t>
            </a:r>
            <a:r>
              <a:rPr sz="2700" spc="-5" dirty="0">
                <a:latin typeface="Tw Cen MT"/>
                <a:cs typeface="Tw Cen MT"/>
              </a:rPr>
              <a:t>böyle </a:t>
            </a:r>
            <a:r>
              <a:rPr sz="2700" spc="-15" dirty="0">
                <a:latin typeface="Tw Cen MT"/>
                <a:cs typeface="Tw Cen MT"/>
              </a:rPr>
              <a:t>kolay olmayaca</a:t>
            </a:r>
            <a:r>
              <a:rPr sz="2700" spc="-15" dirty="0">
                <a:latin typeface="Arial"/>
                <a:cs typeface="Arial"/>
              </a:rPr>
              <a:t>ğ</a:t>
            </a:r>
            <a:r>
              <a:rPr sz="2700" spc="-15" dirty="0">
                <a:latin typeface="Tw Cen MT"/>
                <a:cs typeface="Tw Cen MT"/>
              </a:rPr>
              <a:t>ını  </a:t>
            </a:r>
            <a:r>
              <a:rPr sz="2700" spc="-5" dirty="0">
                <a:latin typeface="Tw Cen MT"/>
                <a:cs typeface="Tw Cen MT"/>
              </a:rPr>
              <a:t>düşünürsünüz. Halbuki </a:t>
            </a:r>
            <a:r>
              <a:rPr sz="2700" dirty="0">
                <a:latin typeface="Tw Cen MT"/>
                <a:cs typeface="Tw Cen MT"/>
              </a:rPr>
              <a:t>bazen </a:t>
            </a:r>
            <a:r>
              <a:rPr sz="2700" spc="-5" dirty="0">
                <a:latin typeface="Tw Cen MT"/>
                <a:cs typeface="Tw Cen MT"/>
              </a:rPr>
              <a:t>böyle </a:t>
            </a:r>
            <a:r>
              <a:rPr sz="2700" spc="-15" dirty="0">
                <a:latin typeface="Tw Cen MT"/>
                <a:cs typeface="Tw Cen MT"/>
              </a:rPr>
              <a:t>kolay </a:t>
            </a:r>
            <a:r>
              <a:rPr sz="2700" spc="10" dirty="0">
                <a:latin typeface="Tw Cen MT"/>
                <a:cs typeface="Tw Cen MT"/>
              </a:rPr>
              <a:t>sorular  sormak </a:t>
            </a:r>
            <a:r>
              <a:rPr sz="2700" dirty="0">
                <a:latin typeface="Tw Cen MT"/>
                <a:cs typeface="Tw Cen MT"/>
              </a:rPr>
              <a:t>da bu </a:t>
            </a:r>
            <a:r>
              <a:rPr sz="2700" spc="5" dirty="0">
                <a:latin typeface="Tw Cen MT"/>
                <a:cs typeface="Tw Cen MT"/>
              </a:rPr>
              <a:t>işin </a:t>
            </a:r>
            <a:r>
              <a:rPr sz="2700" dirty="0">
                <a:latin typeface="Tw Cen MT"/>
                <a:cs typeface="Tw Cen MT"/>
              </a:rPr>
              <a:t>tekni</a:t>
            </a:r>
            <a:r>
              <a:rPr sz="2700" dirty="0">
                <a:latin typeface="Arial"/>
                <a:cs typeface="Arial"/>
              </a:rPr>
              <a:t>ğ</a:t>
            </a:r>
            <a:r>
              <a:rPr sz="2700" dirty="0">
                <a:latin typeface="Tw Cen MT"/>
                <a:cs typeface="Tw Cen MT"/>
              </a:rPr>
              <a:t>inin bir</a:t>
            </a:r>
            <a:r>
              <a:rPr sz="2700" spc="-125" dirty="0">
                <a:latin typeface="Tw Cen MT"/>
                <a:cs typeface="Tw Cen MT"/>
              </a:rPr>
              <a:t> </a:t>
            </a:r>
            <a:r>
              <a:rPr sz="2700" spc="-20" dirty="0">
                <a:latin typeface="Tw Cen MT"/>
                <a:cs typeface="Tw Cen MT"/>
              </a:rPr>
              <a:t>parçasıdır.</a:t>
            </a:r>
            <a:endParaRPr sz="2700">
              <a:latin typeface="Tw Cen MT"/>
              <a:cs typeface="Tw Cen MT"/>
            </a:endParaRPr>
          </a:p>
          <a:p>
            <a:pPr marL="332740" marR="69850" indent="-320040">
              <a:lnSpc>
                <a:spcPct val="100000"/>
              </a:lnSpc>
              <a:spcBef>
                <a:spcPts val="670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  <a:tab pos="1713230" algn="l"/>
                <a:tab pos="5346065" algn="l"/>
              </a:tabLst>
            </a:pPr>
            <a:r>
              <a:rPr sz="2700" spc="5" dirty="0">
                <a:latin typeface="Tw Cen MT"/>
                <a:cs typeface="Tw Cen MT"/>
              </a:rPr>
              <a:t>Her testte </a:t>
            </a:r>
            <a:r>
              <a:rPr sz="2700" dirty="0">
                <a:latin typeface="Tw Cen MT"/>
                <a:cs typeface="Tw Cen MT"/>
              </a:rPr>
              <a:t>bilgi seviyesinin altında </a:t>
            </a:r>
            <a:r>
              <a:rPr sz="2700" spc="-25" dirty="0">
                <a:latin typeface="Tw Cen MT"/>
                <a:cs typeface="Tw Cen MT"/>
              </a:rPr>
              <a:t>ve </a:t>
            </a:r>
            <a:r>
              <a:rPr sz="2700" spc="-5" dirty="0">
                <a:latin typeface="Tw Cen MT"/>
                <a:cs typeface="Tw Cen MT"/>
              </a:rPr>
              <a:t>üstünde</a:t>
            </a:r>
            <a:r>
              <a:rPr sz="2700" spc="-200" dirty="0">
                <a:latin typeface="Tw Cen MT"/>
                <a:cs typeface="Tw Cen MT"/>
              </a:rPr>
              <a:t> </a:t>
            </a:r>
            <a:r>
              <a:rPr sz="2700" spc="15" dirty="0">
                <a:latin typeface="Tw Cen MT"/>
                <a:cs typeface="Tw Cen MT"/>
              </a:rPr>
              <a:t>sorularla  </a:t>
            </a:r>
            <a:r>
              <a:rPr sz="2700" dirty="0">
                <a:latin typeface="Tw Cen MT"/>
                <a:cs typeface="Tw Cen MT"/>
              </a:rPr>
              <a:t>karsılaşırsınız. </a:t>
            </a:r>
            <a:r>
              <a:rPr sz="2700" spc="-5" dirty="0">
                <a:latin typeface="Tw Cen MT"/>
                <a:cs typeface="Tw Cen MT"/>
              </a:rPr>
              <a:t>Ancak </a:t>
            </a:r>
            <a:r>
              <a:rPr sz="2700" spc="5" dirty="0">
                <a:latin typeface="Tw Cen MT"/>
                <a:cs typeface="Tw Cen MT"/>
              </a:rPr>
              <a:t>testin </a:t>
            </a:r>
            <a:r>
              <a:rPr sz="2700" spc="-5" dirty="0">
                <a:latin typeface="Tw Cen MT"/>
                <a:cs typeface="Tw Cen MT"/>
              </a:rPr>
              <a:t>genelini </a:t>
            </a:r>
            <a:r>
              <a:rPr sz="2700" spc="5" dirty="0">
                <a:latin typeface="Tw Cen MT"/>
                <a:cs typeface="Tw Cen MT"/>
              </a:rPr>
              <a:t>standart </a:t>
            </a:r>
            <a:r>
              <a:rPr sz="2700" dirty="0">
                <a:latin typeface="Tw Cen MT"/>
                <a:cs typeface="Tw Cen MT"/>
              </a:rPr>
              <a:t>bilgi  birikimi </a:t>
            </a:r>
            <a:r>
              <a:rPr sz="2700" spc="-25" dirty="0">
                <a:latin typeface="Tw Cen MT"/>
                <a:cs typeface="Tw Cen MT"/>
              </a:rPr>
              <a:t>ve </a:t>
            </a:r>
            <a:r>
              <a:rPr sz="2700" dirty="0">
                <a:latin typeface="Tw Cen MT"/>
                <a:cs typeface="Tw Cen MT"/>
              </a:rPr>
              <a:t>yorum </a:t>
            </a:r>
            <a:r>
              <a:rPr sz="2700" spc="-5" dirty="0">
                <a:latin typeface="Tw Cen MT"/>
                <a:cs typeface="Tw Cen MT"/>
              </a:rPr>
              <a:t>gücüyle çözülebilecek </a:t>
            </a:r>
            <a:r>
              <a:rPr sz="2700" spc="10" dirty="0">
                <a:latin typeface="Tw Cen MT"/>
                <a:cs typeface="Tw Cen MT"/>
              </a:rPr>
              <a:t>sorular  </a:t>
            </a:r>
            <a:r>
              <a:rPr sz="2700" spc="-15" dirty="0">
                <a:latin typeface="Tw Cen MT"/>
                <a:cs typeface="Tw Cen MT"/>
              </a:rPr>
              <a:t>oluşturur.	</a:t>
            </a:r>
            <a:r>
              <a:rPr sz="2700" dirty="0">
                <a:solidFill>
                  <a:srgbClr val="FF0000"/>
                </a:solidFill>
                <a:latin typeface="Tw Cen MT"/>
                <a:cs typeface="Tw Cen MT"/>
              </a:rPr>
              <a:t>%10’u çok</a:t>
            </a:r>
            <a:r>
              <a:rPr sz="2700" spc="-5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700" dirty="0">
                <a:solidFill>
                  <a:srgbClr val="FF0000"/>
                </a:solidFill>
                <a:latin typeface="Tw Cen MT"/>
                <a:cs typeface="Tw Cen MT"/>
              </a:rPr>
              <a:t>zor</a:t>
            </a:r>
            <a:r>
              <a:rPr sz="2700" b="1" dirty="0">
                <a:solidFill>
                  <a:srgbClr val="FF0000"/>
                </a:solidFill>
                <a:latin typeface="Tw Cen MT"/>
                <a:cs typeface="Tw Cen MT"/>
              </a:rPr>
              <a:t>/</a:t>
            </a:r>
            <a:r>
              <a:rPr sz="2700" dirty="0">
                <a:solidFill>
                  <a:srgbClr val="FF0000"/>
                </a:solidFill>
                <a:latin typeface="Tw Cen MT"/>
                <a:cs typeface="Tw Cen MT"/>
              </a:rPr>
              <a:t>çok</a:t>
            </a:r>
            <a:r>
              <a:rPr sz="2700" spc="-30" dirty="0">
                <a:solidFill>
                  <a:srgbClr val="FF0000"/>
                </a:solidFill>
                <a:latin typeface="Tw Cen MT"/>
                <a:cs typeface="Tw Cen MT"/>
              </a:rPr>
              <a:t> </a:t>
            </a:r>
            <a:r>
              <a:rPr sz="2700" spc="-40" dirty="0">
                <a:solidFill>
                  <a:srgbClr val="FF0000"/>
                </a:solidFill>
                <a:latin typeface="Tw Cen MT"/>
                <a:cs typeface="Tw Cen MT"/>
              </a:rPr>
              <a:t>kolay,	</a:t>
            </a:r>
            <a:r>
              <a:rPr sz="2700" spc="-10" dirty="0">
                <a:latin typeface="Tw Cen MT"/>
                <a:cs typeface="Tw Cen MT"/>
              </a:rPr>
              <a:t>%20’si</a:t>
            </a:r>
            <a:r>
              <a:rPr sz="2700" spc="-80" dirty="0">
                <a:latin typeface="Tw Cen MT"/>
                <a:cs typeface="Tw Cen MT"/>
              </a:rPr>
              <a:t> </a:t>
            </a:r>
            <a:r>
              <a:rPr sz="2700" spc="-10" dirty="0">
                <a:latin typeface="Tw Cen MT"/>
                <a:cs typeface="Tw Cen MT"/>
              </a:rPr>
              <a:t>zor</a:t>
            </a:r>
            <a:r>
              <a:rPr sz="2700" b="1" spc="-10" dirty="0">
                <a:latin typeface="Tw Cen MT"/>
                <a:cs typeface="Tw Cen MT"/>
              </a:rPr>
              <a:t>/</a:t>
            </a:r>
            <a:r>
              <a:rPr sz="2700" spc="-10" dirty="0">
                <a:latin typeface="Tw Cen MT"/>
                <a:cs typeface="Tw Cen MT"/>
              </a:rPr>
              <a:t>kolay 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25" dirty="0">
                <a:latin typeface="Tw Cen MT"/>
                <a:cs typeface="Tw Cen MT"/>
              </a:rPr>
              <a:t>ve </a:t>
            </a:r>
            <a:r>
              <a:rPr sz="2700" dirty="0">
                <a:latin typeface="Tw Cen MT"/>
                <a:cs typeface="Tw Cen MT"/>
              </a:rPr>
              <a:t>%40’i </a:t>
            </a:r>
            <a:r>
              <a:rPr sz="2700" spc="5" dirty="0">
                <a:latin typeface="Tw Cen MT"/>
                <a:cs typeface="Tw Cen MT"/>
              </a:rPr>
              <a:t>normal </a:t>
            </a:r>
            <a:r>
              <a:rPr sz="2700" dirty="0">
                <a:latin typeface="Tw Cen MT"/>
                <a:cs typeface="Tw Cen MT"/>
              </a:rPr>
              <a:t>bilgi</a:t>
            </a:r>
            <a:r>
              <a:rPr sz="2700" spc="-85" dirty="0">
                <a:latin typeface="Tw Cen MT"/>
                <a:cs typeface="Tw Cen MT"/>
              </a:rPr>
              <a:t> </a:t>
            </a:r>
            <a:r>
              <a:rPr sz="2700" spc="-15" dirty="0">
                <a:latin typeface="Tw Cen MT"/>
                <a:cs typeface="Tw Cen MT"/>
              </a:rPr>
              <a:t>seviyesindedir.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Tw Cen MT"/>
                <a:cs typeface="Tw Cen MT"/>
              </a:rPr>
              <a:t>7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7009"/>
            <a:ext cx="7952105" cy="396557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32740" marR="431165" indent="-320040">
              <a:lnSpc>
                <a:spcPts val="2690"/>
              </a:lnSpc>
              <a:spcBef>
                <a:spcPts val="4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105" algn="l"/>
                <a:tab pos="332740" algn="l"/>
                <a:tab pos="1858010" algn="l"/>
                <a:tab pos="4500245" algn="l"/>
              </a:tabLst>
            </a:pPr>
            <a:r>
              <a:rPr sz="2500" dirty="0">
                <a:latin typeface="Tw Cen MT"/>
                <a:cs typeface="Tw Cen MT"/>
              </a:rPr>
              <a:t>Sorulara</a:t>
            </a:r>
            <a:r>
              <a:rPr sz="2500" spc="-15" dirty="0">
                <a:latin typeface="Tw Cen MT"/>
                <a:cs typeface="Tw Cen MT"/>
              </a:rPr>
              <a:t> </a:t>
            </a:r>
            <a:r>
              <a:rPr sz="2500" spc="-20" dirty="0">
                <a:latin typeface="Tw Cen MT"/>
                <a:cs typeface="Tw Cen MT"/>
              </a:rPr>
              <a:t>önyargılı</a:t>
            </a:r>
            <a:r>
              <a:rPr sz="2500" spc="15" dirty="0">
                <a:latin typeface="Tw Cen MT"/>
                <a:cs typeface="Tw Cen MT"/>
              </a:rPr>
              <a:t> </a:t>
            </a:r>
            <a:r>
              <a:rPr sz="2500" spc="-15" dirty="0">
                <a:latin typeface="Tw Cen MT"/>
                <a:cs typeface="Tw Cen MT"/>
              </a:rPr>
              <a:t>yaklaşmayın.	</a:t>
            </a:r>
            <a:r>
              <a:rPr sz="2500" spc="-5" dirty="0">
                <a:latin typeface="Tw Cen MT"/>
                <a:cs typeface="Tw Cen MT"/>
              </a:rPr>
              <a:t>“Bu </a:t>
            </a:r>
            <a:r>
              <a:rPr sz="2500" spc="10" dirty="0">
                <a:latin typeface="Tw Cen MT"/>
                <a:cs typeface="Tw Cen MT"/>
              </a:rPr>
              <a:t>soru</a:t>
            </a:r>
            <a:r>
              <a:rPr sz="2500" spc="-35" dirty="0">
                <a:latin typeface="Tw Cen MT"/>
                <a:cs typeface="Tw Cen MT"/>
              </a:rPr>
              <a:t> </a:t>
            </a:r>
            <a:r>
              <a:rPr sz="2500" dirty="0">
                <a:latin typeface="Tw Cen MT"/>
                <a:cs typeface="Tw Cen MT"/>
              </a:rPr>
              <a:t>zor</a:t>
            </a:r>
            <a:r>
              <a:rPr sz="2500" spc="-10" dirty="0">
                <a:latin typeface="Tw Cen MT"/>
                <a:cs typeface="Tw Cen MT"/>
              </a:rPr>
              <a:t> ben </a:t>
            </a:r>
            <a:r>
              <a:rPr sz="2500" spc="-5" dirty="0">
                <a:latin typeface="Tw Cen MT"/>
                <a:cs typeface="Tw Cen MT"/>
              </a:rPr>
              <a:t> </a:t>
            </a:r>
            <a:r>
              <a:rPr sz="2500" spc="-25" dirty="0">
                <a:latin typeface="Tw Cen MT"/>
                <a:cs typeface="Tw Cen MT"/>
              </a:rPr>
              <a:t>yapamam;	</a:t>
            </a:r>
            <a:r>
              <a:rPr sz="2500" spc="-10" dirty="0">
                <a:latin typeface="Tw Cen MT"/>
                <a:cs typeface="Tw Cen MT"/>
              </a:rPr>
              <a:t>bu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20" dirty="0">
                <a:latin typeface="Tw Cen MT"/>
                <a:cs typeface="Tw Cen MT"/>
              </a:rPr>
              <a:t>kolay </a:t>
            </a:r>
            <a:r>
              <a:rPr sz="2500" spc="-15" dirty="0">
                <a:latin typeface="Tw Cen MT"/>
                <a:cs typeface="Tw Cen MT"/>
              </a:rPr>
              <a:t>cevap </a:t>
            </a:r>
            <a:r>
              <a:rPr sz="2500" spc="-5" dirty="0">
                <a:latin typeface="Tw Cen MT"/>
                <a:cs typeface="Tw Cen MT"/>
              </a:rPr>
              <a:t>A </a:t>
            </a:r>
            <a:r>
              <a:rPr sz="2500" dirty="0">
                <a:latin typeface="Tw Cen MT"/>
                <a:cs typeface="Tw Cen MT"/>
              </a:rPr>
              <a:t>şıkkı!” </a:t>
            </a:r>
            <a:r>
              <a:rPr sz="2500" spc="-10" dirty="0">
                <a:latin typeface="Tw Cen MT"/>
                <a:cs typeface="Tw Cen MT"/>
              </a:rPr>
              <a:t>gibi</a:t>
            </a:r>
            <a:r>
              <a:rPr sz="2500" spc="60" dirty="0">
                <a:latin typeface="Tw Cen MT"/>
                <a:cs typeface="Tw Cen MT"/>
              </a:rPr>
              <a:t> </a:t>
            </a:r>
            <a:r>
              <a:rPr sz="2500" spc="-10" dirty="0">
                <a:latin typeface="Tw Cen MT"/>
                <a:cs typeface="Tw Cen MT"/>
              </a:rPr>
              <a:t>zaman</a:t>
            </a:r>
            <a:endParaRPr sz="2500">
              <a:latin typeface="Tw Cen MT"/>
              <a:cs typeface="Tw Cen MT"/>
            </a:endParaRPr>
          </a:p>
          <a:p>
            <a:pPr marL="332105" marR="431165">
              <a:lnSpc>
                <a:spcPts val="2690"/>
              </a:lnSpc>
              <a:spcBef>
                <a:spcPts val="20"/>
              </a:spcBef>
            </a:pPr>
            <a:r>
              <a:rPr sz="2500" spc="-20" dirty="0">
                <a:latin typeface="Tw Cen MT"/>
                <a:cs typeface="Tw Cen MT"/>
              </a:rPr>
              <a:t>kazanmaya </a:t>
            </a:r>
            <a:r>
              <a:rPr sz="2500" spc="-10" dirty="0">
                <a:latin typeface="Tw Cen MT"/>
                <a:cs typeface="Tw Cen MT"/>
              </a:rPr>
              <a:t>yönelik </a:t>
            </a:r>
            <a:r>
              <a:rPr sz="2500" spc="-5" dirty="0">
                <a:latin typeface="Tw Cen MT"/>
                <a:cs typeface="Tw Cen MT"/>
              </a:rPr>
              <a:t>aceleci davranışlar kazanmak </a:t>
            </a:r>
            <a:r>
              <a:rPr sz="2500" spc="-10" dirty="0">
                <a:latin typeface="Tw Cen MT"/>
                <a:cs typeface="Tw Cen MT"/>
              </a:rPr>
              <a:t>yerine  </a:t>
            </a:r>
            <a:r>
              <a:rPr sz="2500" spc="-20" dirty="0">
                <a:latin typeface="Tw Cen MT"/>
                <a:cs typeface="Tw Cen MT"/>
              </a:rPr>
              <a:t>kaybettirebilir.</a:t>
            </a:r>
            <a:endParaRPr sz="2500">
              <a:latin typeface="Tw Cen MT"/>
              <a:cs typeface="Tw Cen MT"/>
            </a:endParaRPr>
          </a:p>
          <a:p>
            <a:pPr marL="332740" marR="5080" indent="-320040">
              <a:lnSpc>
                <a:spcPct val="90100"/>
              </a:lnSpc>
              <a:spcBef>
                <a:spcPts val="665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417830" algn="l"/>
                <a:tab pos="418465" algn="l"/>
              </a:tabLst>
            </a:pPr>
            <a:r>
              <a:rPr sz="2500" spc="-5" dirty="0">
                <a:latin typeface="Tw Cen MT"/>
                <a:cs typeface="Tw Cen MT"/>
              </a:rPr>
              <a:t>Turlu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5" dirty="0">
                <a:latin typeface="Tw Cen MT"/>
                <a:cs typeface="Tw Cen MT"/>
              </a:rPr>
              <a:t>çözme </a:t>
            </a:r>
            <a:r>
              <a:rPr sz="2500" spc="-15" dirty="0">
                <a:latin typeface="Tw Cen MT"/>
                <a:cs typeface="Tw Cen MT"/>
              </a:rPr>
              <a:t>yöntemi, </a:t>
            </a:r>
            <a:r>
              <a:rPr sz="2500" spc="-5" dirty="0">
                <a:latin typeface="Tw Cen MT"/>
                <a:cs typeface="Tw Cen MT"/>
              </a:rPr>
              <a:t>testteki </a:t>
            </a:r>
            <a:r>
              <a:rPr sz="2500" dirty="0">
                <a:latin typeface="Tw Cen MT"/>
                <a:cs typeface="Tw Cen MT"/>
              </a:rPr>
              <a:t>her </a:t>
            </a:r>
            <a:r>
              <a:rPr sz="2500" spc="10" dirty="0">
                <a:latin typeface="Tw Cen MT"/>
                <a:cs typeface="Tw Cen MT"/>
              </a:rPr>
              <a:t>soruyu </a:t>
            </a:r>
            <a:r>
              <a:rPr sz="2500" dirty="0">
                <a:latin typeface="Tw Cen MT"/>
                <a:cs typeface="Tw Cen MT"/>
              </a:rPr>
              <a:t>incelemenize  </a:t>
            </a:r>
            <a:r>
              <a:rPr sz="2500" spc="-20" dirty="0">
                <a:latin typeface="Tw Cen MT"/>
                <a:cs typeface="Tw Cen MT"/>
              </a:rPr>
              <a:t>yardımcı </a:t>
            </a:r>
            <a:r>
              <a:rPr sz="2500" spc="-35" dirty="0">
                <a:latin typeface="Tw Cen MT"/>
                <a:cs typeface="Tw Cen MT"/>
              </a:rPr>
              <a:t>olur. </a:t>
            </a:r>
            <a:r>
              <a:rPr sz="2500" spc="-15" dirty="0">
                <a:latin typeface="Tw Cen MT"/>
                <a:cs typeface="Tw Cen MT"/>
              </a:rPr>
              <a:t>Cevaplandırılmayan </a:t>
            </a:r>
            <a:r>
              <a:rPr sz="2500" spc="5" dirty="0">
                <a:latin typeface="Tw Cen MT"/>
                <a:cs typeface="Tw Cen MT"/>
              </a:rPr>
              <a:t>soruları </a:t>
            </a:r>
            <a:r>
              <a:rPr sz="2500" spc="10" dirty="0">
                <a:latin typeface="Tw Cen MT"/>
                <a:cs typeface="Tw Cen MT"/>
              </a:rPr>
              <a:t>soru </a:t>
            </a:r>
            <a:r>
              <a:rPr sz="2500" spc="-5" dirty="0">
                <a:latin typeface="Tw Cen MT"/>
                <a:cs typeface="Tw Cen MT"/>
              </a:rPr>
              <a:t>kitapçı</a:t>
            </a:r>
            <a:r>
              <a:rPr sz="2500" spc="-5" dirty="0">
                <a:latin typeface="Arial"/>
                <a:cs typeface="Arial"/>
              </a:rPr>
              <a:t>ğ</a:t>
            </a:r>
            <a:r>
              <a:rPr sz="2500" spc="-5" dirty="0">
                <a:latin typeface="Tw Cen MT"/>
                <a:cs typeface="Tw Cen MT"/>
              </a:rPr>
              <a:t>ında  bir işaret </a:t>
            </a:r>
            <a:r>
              <a:rPr sz="2500" spc="-60" dirty="0">
                <a:latin typeface="Tw Cen MT"/>
                <a:cs typeface="Tw Cen MT"/>
              </a:rPr>
              <a:t>veya </a:t>
            </a:r>
            <a:r>
              <a:rPr sz="2500" spc="-5" dirty="0">
                <a:latin typeface="Tw Cen MT"/>
                <a:cs typeface="Tw Cen MT"/>
              </a:rPr>
              <a:t>bir </a:t>
            </a:r>
            <a:r>
              <a:rPr sz="2500" spc="-25" dirty="0">
                <a:latin typeface="Tw Cen MT"/>
                <a:cs typeface="Tw Cen MT"/>
              </a:rPr>
              <a:t>simgeyle </a:t>
            </a:r>
            <a:r>
              <a:rPr sz="2500" spc="-5" dirty="0">
                <a:latin typeface="Tw Cen MT"/>
                <a:cs typeface="Tw Cen MT"/>
              </a:rPr>
              <a:t>simgelendirmek o </a:t>
            </a:r>
            <a:r>
              <a:rPr sz="2500" spc="5" dirty="0">
                <a:latin typeface="Tw Cen MT"/>
                <a:cs typeface="Tw Cen MT"/>
              </a:rPr>
              <a:t>soruların </a:t>
            </a:r>
            <a:r>
              <a:rPr sz="2500" dirty="0">
                <a:latin typeface="Tw Cen MT"/>
                <a:cs typeface="Tw Cen MT"/>
              </a:rPr>
              <a:t>ikinci  </a:t>
            </a:r>
            <a:r>
              <a:rPr sz="2500" spc="-5" dirty="0">
                <a:latin typeface="Tw Cen MT"/>
                <a:cs typeface="Tw Cen MT"/>
              </a:rPr>
              <a:t>turda daha </a:t>
            </a:r>
            <a:r>
              <a:rPr sz="2500" spc="-20" dirty="0">
                <a:latin typeface="Tw Cen MT"/>
                <a:cs typeface="Tw Cen MT"/>
              </a:rPr>
              <a:t>kolay </a:t>
            </a:r>
            <a:r>
              <a:rPr sz="2500" dirty="0">
                <a:latin typeface="Tw Cen MT"/>
                <a:cs typeface="Tw Cen MT"/>
              </a:rPr>
              <a:t>bulunmasını</a:t>
            </a:r>
            <a:r>
              <a:rPr sz="2500" spc="-30" dirty="0">
                <a:latin typeface="Tw Cen MT"/>
                <a:cs typeface="Tw Cen MT"/>
              </a:rPr>
              <a:t> sa</a:t>
            </a:r>
            <a:r>
              <a:rPr sz="2500" spc="-30" dirty="0">
                <a:latin typeface="Arial"/>
                <a:cs typeface="Arial"/>
              </a:rPr>
              <a:t>ğ</a:t>
            </a:r>
            <a:r>
              <a:rPr sz="2500" spc="-30" dirty="0">
                <a:latin typeface="Tw Cen MT"/>
                <a:cs typeface="Tw Cen MT"/>
              </a:rPr>
              <a:t>lar.</a:t>
            </a:r>
            <a:endParaRPr sz="2500">
              <a:latin typeface="Tw Cen MT"/>
              <a:cs typeface="Tw Cen MT"/>
            </a:endParaRPr>
          </a:p>
          <a:p>
            <a:pPr marL="332740" marR="226695" indent="-320040" algn="just">
              <a:lnSpc>
                <a:spcPct val="90000"/>
              </a:lnSpc>
              <a:spcBef>
                <a:spcPts val="680"/>
              </a:spcBef>
              <a:buClr>
                <a:srgbClr val="DC7F46"/>
              </a:buClr>
              <a:buSzPct val="60000"/>
              <a:buFont typeface="Wingdings"/>
              <a:buChar char=""/>
              <a:tabLst>
                <a:tab pos="332740" algn="l"/>
              </a:tabLst>
            </a:pPr>
            <a:r>
              <a:rPr sz="2500" spc="-5" dirty="0">
                <a:latin typeface="Tw Cen MT"/>
                <a:cs typeface="Tw Cen MT"/>
              </a:rPr>
              <a:t>Hatalı </a:t>
            </a:r>
            <a:r>
              <a:rPr sz="2500" dirty="0">
                <a:latin typeface="Tw Cen MT"/>
                <a:cs typeface="Tw Cen MT"/>
              </a:rPr>
              <a:t>okuma </a:t>
            </a:r>
            <a:r>
              <a:rPr sz="2500" spc="-5" dirty="0">
                <a:latin typeface="Tw Cen MT"/>
                <a:cs typeface="Tw Cen MT"/>
              </a:rPr>
              <a:t>davranışları </a:t>
            </a:r>
            <a:r>
              <a:rPr sz="2500" spc="-10" dirty="0">
                <a:latin typeface="Tw Cen MT"/>
                <a:cs typeface="Tw Cen MT"/>
              </a:rPr>
              <a:t>da </a:t>
            </a:r>
            <a:r>
              <a:rPr sz="2500" spc="-5" dirty="0">
                <a:latin typeface="Tw Cen MT"/>
                <a:cs typeface="Tw Cen MT"/>
              </a:rPr>
              <a:t>önemli </a:t>
            </a:r>
            <a:r>
              <a:rPr sz="2500" dirty="0">
                <a:latin typeface="Tw Cen MT"/>
                <a:cs typeface="Tw Cen MT"/>
              </a:rPr>
              <a:t>sıkıntılar </a:t>
            </a:r>
            <a:r>
              <a:rPr sz="2500" spc="-15" dirty="0">
                <a:latin typeface="Tw Cen MT"/>
                <a:cs typeface="Tw Cen MT"/>
              </a:rPr>
              <a:t>yasamanıza  </a:t>
            </a:r>
            <a:r>
              <a:rPr sz="2500" spc="-5" dirty="0">
                <a:latin typeface="Tw Cen MT"/>
                <a:cs typeface="Tw Cen MT"/>
              </a:rPr>
              <a:t>neden </a:t>
            </a:r>
            <a:r>
              <a:rPr sz="2500" spc="-20" dirty="0">
                <a:latin typeface="Tw Cen MT"/>
                <a:cs typeface="Tw Cen MT"/>
              </a:rPr>
              <a:t>olabilir. </a:t>
            </a:r>
            <a:r>
              <a:rPr sz="2500" dirty="0">
                <a:latin typeface="Tw Cen MT"/>
                <a:cs typeface="Tw Cen MT"/>
              </a:rPr>
              <a:t>Olumsuz </a:t>
            </a:r>
            <a:r>
              <a:rPr sz="2500" spc="-5" dirty="0">
                <a:latin typeface="Tw Cen MT"/>
                <a:cs typeface="Tw Cen MT"/>
              </a:rPr>
              <a:t>bir </a:t>
            </a:r>
            <a:r>
              <a:rPr sz="2500" spc="-20" dirty="0">
                <a:latin typeface="Tw Cen MT"/>
                <a:cs typeface="Tw Cen MT"/>
              </a:rPr>
              <a:t>ifadeyi </a:t>
            </a:r>
            <a:r>
              <a:rPr sz="2500" spc="-5" dirty="0">
                <a:latin typeface="Tw Cen MT"/>
                <a:cs typeface="Tw Cen MT"/>
              </a:rPr>
              <a:t>olumlu </a:t>
            </a:r>
            <a:r>
              <a:rPr sz="2500" spc="-10" dirty="0">
                <a:latin typeface="Tw Cen MT"/>
                <a:cs typeface="Tw Cen MT"/>
              </a:rPr>
              <a:t>olarak </a:t>
            </a:r>
            <a:r>
              <a:rPr sz="2500" spc="-5" dirty="0">
                <a:latin typeface="Tw Cen MT"/>
                <a:cs typeface="Tw Cen MT"/>
              </a:rPr>
              <a:t>okumak,  </a:t>
            </a:r>
            <a:r>
              <a:rPr sz="2500" spc="10" dirty="0">
                <a:latin typeface="Tw Cen MT"/>
                <a:cs typeface="Tw Cen MT"/>
              </a:rPr>
              <a:t>soruyu </a:t>
            </a:r>
            <a:r>
              <a:rPr sz="2500" spc="-60" dirty="0">
                <a:latin typeface="Tw Cen MT"/>
                <a:cs typeface="Tw Cen MT"/>
              </a:rPr>
              <a:t>veya </a:t>
            </a:r>
            <a:r>
              <a:rPr sz="2500" spc="-15" dirty="0">
                <a:latin typeface="Tw Cen MT"/>
                <a:cs typeface="Tw Cen MT"/>
              </a:rPr>
              <a:t>cevabi </a:t>
            </a:r>
            <a:r>
              <a:rPr sz="2500" spc="-5" dirty="0">
                <a:latin typeface="Tw Cen MT"/>
                <a:cs typeface="Tw Cen MT"/>
              </a:rPr>
              <a:t>hatalı </a:t>
            </a:r>
            <a:r>
              <a:rPr sz="2500" dirty="0">
                <a:latin typeface="Tw Cen MT"/>
                <a:cs typeface="Tw Cen MT"/>
              </a:rPr>
              <a:t>düşünmenize </a:t>
            </a:r>
            <a:r>
              <a:rPr sz="2500" spc="-20" dirty="0">
                <a:latin typeface="Tw Cen MT"/>
                <a:cs typeface="Tw Cen MT"/>
              </a:rPr>
              <a:t>sebebiyet</a:t>
            </a:r>
            <a:r>
              <a:rPr sz="2500" spc="10" dirty="0">
                <a:latin typeface="Tw Cen MT"/>
                <a:cs typeface="Tw Cen MT"/>
              </a:rPr>
              <a:t> </a:t>
            </a:r>
            <a:r>
              <a:rPr sz="2500" spc="-25" dirty="0">
                <a:latin typeface="Tw Cen MT"/>
                <a:cs typeface="Tw Cen MT"/>
              </a:rPr>
              <a:t>verebilir.</a:t>
            </a:r>
            <a:endParaRPr sz="25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Tw Cen MT"/>
                <a:cs typeface="Tw Cen MT"/>
              </a:rPr>
              <a:t>8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523740"/>
          </a:xfrm>
          <a:custGeom>
            <a:avLst/>
            <a:gdLst/>
            <a:ahLst/>
            <a:cxnLst/>
            <a:rect l="l" t="t" r="r" b="b"/>
            <a:pathLst>
              <a:path w="8181340" h="4523740">
                <a:moveTo>
                  <a:pt x="8180832" y="0"/>
                </a:moveTo>
                <a:lnTo>
                  <a:pt x="0" y="0"/>
                </a:lnTo>
                <a:lnTo>
                  <a:pt x="0" y="4523232"/>
                </a:lnTo>
                <a:lnTo>
                  <a:pt x="8180832" y="4523232"/>
                </a:lnTo>
                <a:lnTo>
                  <a:pt x="8180832" y="4507992"/>
                </a:lnTo>
                <a:lnTo>
                  <a:pt x="27432" y="4507992"/>
                </a:lnTo>
                <a:lnTo>
                  <a:pt x="15240" y="4495800"/>
                </a:lnTo>
                <a:lnTo>
                  <a:pt x="27432" y="4495800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523740">
                <a:moveTo>
                  <a:pt x="27432" y="4495800"/>
                </a:moveTo>
                <a:lnTo>
                  <a:pt x="15240" y="4495800"/>
                </a:lnTo>
                <a:lnTo>
                  <a:pt x="27432" y="4507992"/>
                </a:lnTo>
                <a:lnTo>
                  <a:pt x="27432" y="4495800"/>
                </a:lnTo>
                <a:close/>
              </a:path>
              <a:path w="8181340" h="4523740">
                <a:moveTo>
                  <a:pt x="8153400" y="4495800"/>
                </a:moveTo>
                <a:lnTo>
                  <a:pt x="27432" y="4495800"/>
                </a:lnTo>
                <a:lnTo>
                  <a:pt x="27432" y="4507992"/>
                </a:lnTo>
                <a:lnTo>
                  <a:pt x="8153400" y="4507992"/>
                </a:lnTo>
                <a:lnTo>
                  <a:pt x="8153400" y="4495800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8153400" y="4507992"/>
                </a:lnTo>
                <a:lnTo>
                  <a:pt x="8168640" y="4495800"/>
                </a:lnTo>
                <a:lnTo>
                  <a:pt x="8180832" y="4495800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4495800"/>
                </a:moveTo>
                <a:lnTo>
                  <a:pt x="8168640" y="4495800"/>
                </a:lnTo>
                <a:lnTo>
                  <a:pt x="8153400" y="4507992"/>
                </a:lnTo>
                <a:lnTo>
                  <a:pt x="8180832" y="4507992"/>
                </a:lnTo>
                <a:lnTo>
                  <a:pt x="8180832" y="4495800"/>
                </a:lnTo>
                <a:close/>
              </a:path>
              <a:path w="8181340" h="4523740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523740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523740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7644"/>
            <a:ext cx="7858125" cy="414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080" indent="-320040">
              <a:lnSpc>
                <a:spcPts val="2590"/>
              </a:lnSpc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İ</a:t>
            </a:r>
            <a:r>
              <a:rPr sz="2700" spc="-5" dirty="0">
                <a:latin typeface="Tw Cen MT"/>
                <a:cs typeface="Tw Cen MT"/>
              </a:rPr>
              <a:t>nsan </a:t>
            </a:r>
            <a:r>
              <a:rPr sz="2700" dirty="0">
                <a:latin typeface="Tw Cen MT"/>
                <a:cs typeface="Tw Cen MT"/>
              </a:rPr>
              <a:t>psikolojisi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dirty="0">
                <a:latin typeface="Tw Cen MT"/>
                <a:cs typeface="Tw Cen MT"/>
              </a:rPr>
              <a:t>içindeki </a:t>
            </a:r>
            <a:r>
              <a:rPr sz="2700" spc="5" dirty="0">
                <a:latin typeface="Tw Cen MT"/>
                <a:cs typeface="Tw Cen MT"/>
              </a:rPr>
              <a:t>ifadeleri </a:t>
            </a:r>
            <a:r>
              <a:rPr sz="2700" dirty="0">
                <a:latin typeface="Tw Cen MT"/>
                <a:cs typeface="Tw Cen MT"/>
              </a:rPr>
              <a:t>olumlu </a:t>
            </a:r>
            <a:r>
              <a:rPr sz="2700" spc="-10" dirty="0">
                <a:latin typeface="Tw Cen MT"/>
                <a:cs typeface="Tw Cen MT"/>
              </a:rPr>
              <a:t>yönde  </a:t>
            </a:r>
            <a:r>
              <a:rPr sz="2700" spc="-15" dirty="0">
                <a:latin typeface="Tw Cen MT"/>
                <a:cs typeface="Tw Cen MT"/>
              </a:rPr>
              <a:t>algılamaya e</a:t>
            </a:r>
            <a:r>
              <a:rPr sz="2700" spc="-15" dirty="0">
                <a:latin typeface="Arial"/>
                <a:cs typeface="Arial"/>
              </a:rPr>
              <a:t>ğ</a:t>
            </a:r>
            <a:r>
              <a:rPr sz="2700" spc="-15" dirty="0">
                <a:latin typeface="Tw Cen MT"/>
                <a:cs typeface="Tw Cen MT"/>
              </a:rPr>
              <a:t>ilimlidir. </a:t>
            </a:r>
            <a:r>
              <a:rPr sz="2700" spc="10" dirty="0">
                <a:latin typeface="Tw Cen MT"/>
                <a:cs typeface="Tw Cen MT"/>
              </a:rPr>
              <a:t>Bu </a:t>
            </a:r>
            <a:r>
              <a:rPr sz="2700" dirty="0">
                <a:latin typeface="Tw Cen MT"/>
                <a:cs typeface="Tw Cen MT"/>
              </a:rPr>
              <a:t>nedenle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dirty="0">
                <a:latin typeface="Tw Cen MT"/>
                <a:cs typeface="Tw Cen MT"/>
              </a:rPr>
              <a:t>formlarında</a:t>
            </a:r>
            <a:r>
              <a:rPr sz="2700" spc="-29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altı  çizili </a:t>
            </a:r>
            <a:r>
              <a:rPr sz="2700" spc="-65" dirty="0">
                <a:latin typeface="Tw Cen MT"/>
                <a:cs typeface="Tw Cen MT"/>
              </a:rPr>
              <a:t>veya </a:t>
            </a:r>
            <a:r>
              <a:rPr sz="2700" dirty="0">
                <a:latin typeface="Tw Cen MT"/>
                <a:cs typeface="Tw Cen MT"/>
              </a:rPr>
              <a:t>kalın </a:t>
            </a:r>
            <a:r>
              <a:rPr sz="2700" spc="-30" dirty="0">
                <a:latin typeface="Tw Cen MT"/>
                <a:cs typeface="Tw Cen MT"/>
              </a:rPr>
              <a:t>yazı </a:t>
            </a:r>
            <a:r>
              <a:rPr sz="2700" spc="5" dirty="0">
                <a:latin typeface="Tw Cen MT"/>
                <a:cs typeface="Tw Cen MT"/>
              </a:rPr>
              <a:t>karakterli ifadeleri </a:t>
            </a:r>
            <a:r>
              <a:rPr sz="2700" spc="-5" dirty="0">
                <a:latin typeface="Tw Cen MT"/>
                <a:cs typeface="Tw Cen MT"/>
              </a:rPr>
              <a:t>daha </a:t>
            </a:r>
            <a:r>
              <a:rPr sz="2700" dirty="0">
                <a:latin typeface="Tw Cen MT"/>
                <a:cs typeface="Tw Cen MT"/>
              </a:rPr>
              <a:t>dikkatli  okumalısınız.</a:t>
            </a:r>
            <a:endParaRPr sz="2700">
              <a:latin typeface="Tw Cen MT"/>
              <a:cs typeface="Tw Cen MT"/>
            </a:endParaRPr>
          </a:p>
          <a:p>
            <a:pPr marL="332740" marR="349885" indent="-320040">
              <a:lnSpc>
                <a:spcPts val="2590"/>
              </a:lnSpc>
              <a:spcBef>
                <a:spcPts val="69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spc="-10" dirty="0">
                <a:latin typeface="Tw Cen MT"/>
                <a:cs typeface="Tw Cen MT"/>
              </a:rPr>
              <a:t>kökünün </a:t>
            </a:r>
            <a:r>
              <a:rPr sz="2700" spc="-65" dirty="0">
                <a:latin typeface="Tw Cen MT"/>
                <a:cs typeface="Tw Cen MT"/>
              </a:rPr>
              <a:t>veya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dirty="0">
                <a:latin typeface="Tw Cen MT"/>
                <a:cs typeface="Tw Cen MT"/>
              </a:rPr>
              <a:t>metninin </a:t>
            </a:r>
            <a:r>
              <a:rPr sz="2700" spc="-10" dirty="0">
                <a:latin typeface="Tw Cen MT"/>
                <a:cs typeface="Tw Cen MT"/>
              </a:rPr>
              <a:t>uzun </a:t>
            </a:r>
            <a:r>
              <a:rPr sz="2700" spc="5" dirty="0">
                <a:latin typeface="Tw Cen MT"/>
                <a:cs typeface="Tw Cen MT"/>
              </a:rPr>
              <a:t>olusu </a:t>
            </a:r>
            <a:r>
              <a:rPr sz="2700" dirty="0">
                <a:latin typeface="Tw Cen MT"/>
                <a:cs typeface="Tw Cen MT"/>
              </a:rPr>
              <a:t>sizin için  </a:t>
            </a:r>
            <a:r>
              <a:rPr sz="2700" spc="-5" dirty="0">
                <a:latin typeface="Tw Cen MT"/>
                <a:cs typeface="Tw Cen MT"/>
              </a:rPr>
              <a:t>daha </a:t>
            </a:r>
            <a:r>
              <a:rPr sz="2700" dirty="0">
                <a:latin typeface="Tw Cen MT"/>
                <a:cs typeface="Tw Cen MT"/>
              </a:rPr>
              <a:t>fazla </a:t>
            </a:r>
            <a:r>
              <a:rPr sz="2700" spc="-5" dirty="0">
                <a:latin typeface="Tw Cen MT"/>
                <a:cs typeface="Tw Cen MT"/>
              </a:rPr>
              <a:t>ipucu anlamına </a:t>
            </a:r>
            <a:r>
              <a:rPr sz="2700" spc="-35" dirty="0">
                <a:latin typeface="Tw Cen MT"/>
                <a:cs typeface="Tw Cen MT"/>
              </a:rPr>
              <a:t>gelir. </a:t>
            </a:r>
            <a:r>
              <a:rPr sz="2700" spc="10" dirty="0">
                <a:latin typeface="Tw Cen MT"/>
                <a:cs typeface="Tw Cen MT"/>
              </a:rPr>
              <a:t>Bu </a:t>
            </a:r>
            <a:r>
              <a:rPr sz="2700" spc="-5" dirty="0">
                <a:latin typeface="Tw Cen MT"/>
                <a:cs typeface="Tw Cen MT"/>
              </a:rPr>
              <a:t>sebeple </a:t>
            </a:r>
            <a:r>
              <a:rPr sz="2700" spc="-10" dirty="0">
                <a:latin typeface="Tw Cen MT"/>
                <a:cs typeface="Tw Cen MT"/>
              </a:rPr>
              <a:t>uzun  </a:t>
            </a:r>
            <a:r>
              <a:rPr sz="2700" dirty="0">
                <a:latin typeface="Tw Cen MT"/>
                <a:cs typeface="Tw Cen MT"/>
              </a:rPr>
              <a:t>metinli </a:t>
            </a:r>
            <a:r>
              <a:rPr sz="2700" spc="10" dirty="0">
                <a:latin typeface="Tw Cen MT"/>
                <a:cs typeface="Tw Cen MT"/>
              </a:rPr>
              <a:t>sorular </a:t>
            </a:r>
            <a:r>
              <a:rPr sz="2700" spc="-5" dirty="0">
                <a:latin typeface="Tw Cen MT"/>
                <a:cs typeface="Tw Cen MT"/>
              </a:rPr>
              <a:t>daha </a:t>
            </a:r>
            <a:r>
              <a:rPr sz="2700" spc="-15" dirty="0">
                <a:latin typeface="Tw Cen MT"/>
                <a:cs typeface="Tw Cen MT"/>
              </a:rPr>
              <a:t>kolay </a:t>
            </a:r>
            <a:r>
              <a:rPr sz="2700" spc="-5" dirty="0">
                <a:latin typeface="Tw Cen MT"/>
                <a:cs typeface="Tw Cen MT"/>
              </a:rPr>
              <a:t>çözülebilen </a:t>
            </a:r>
            <a:r>
              <a:rPr sz="2700" spc="10" dirty="0">
                <a:latin typeface="Tw Cen MT"/>
                <a:cs typeface="Tw Cen MT"/>
              </a:rPr>
              <a:t>sorular</a:t>
            </a:r>
            <a:r>
              <a:rPr sz="2700" spc="-19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olarak  </a:t>
            </a:r>
            <a:r>
              <a:rPr sz="2700" spc="-15" dirty="0">
                <a:latin typeface="Tw Cen MT"/>
                <a:cs typeface="Tw Cen MT"/>
              </a:rPr>
              <a:t>algılanmalıdır.</a:t>
            </a:r>
            <a:endParaRPr sz="2700">
              <a:latin typeface="Tw Cen MT"/>
              <a:cs typeface="Tw Cen MT"/>
            </a:endParaRPr>
          </a:p>
          <a:p>
            <a:pPr marL="332740" marR="26670" indent="-320040">
              <a:lnSpc>
                <a:spcPts val="2590"/>
              </a:lnSpc>
              <a:spcBef>
                <a:spcPts val="695"/>
              </a:spcBef>
              <a:buClr>
                <a:srgbClr val="DC7F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25" dirty="0">
                <a:latin typeface="Tw Cen MT"/>
                <a:cs typeface="Tw Cen MT"/>
              </a:rPr>
              <a:t>Paragraf </a:t>
            </a:r>
            <a:r>
              <a:rPr sz="2700" dirty="0">
                <a:latin typeface="Tw Cen MT"/>
                <a:cs typeface="Tw Cen MT"/>
              </a:rPr>
              <a:t>tipli </a:t>
            </a:r>
            <a:r>
              <a:rPr sz="2700" spc="5" dirty="0">
                <a:latin typeface="Tw Cen MT"/>
                <a:cs typeface="Tw Cen MT"/>
              </a:rPr>
              <a:t>sorularda </a:t>
            </a:r>
            <a:r>
              <a:rPr sz="2700" spc="-5" dirty="0">
                <a:latin typeface="Tw Cen MT"/>
                <a:cs typeface="Tw Cen MT"/>
              </a:rPr>
              <a:t>genellikle paragraftan </a:t>
            </a:r>
            <a:r>
              <a:rPr sz="2700" dirty="0">
                <a:latin typeface="Tw Cen MT"/>
                <a:cs typeface="Tw Cen MT"/>
              </a:rPr>
              <a:t>önce 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spc="-10" dirty="0">
                <a:latin typeface="Tw Cen MT"/>
                <a:cs typeface="Tw Cen MT"/>
              </a:rPr>
              <a:t>kökünün </a:t>
            </a:r>
            <a:r>
              <a:rPr sz="2700" spc="-5" dirty="0">
                <a:latin typeface="Tw Cen MT"/>
                <a:cs typeface="Tw Cen MT"/>
              </a:rPr>
              <a:t>okunması paragrafın ikinci </a:t>
            </a:r>
            <a:r>
              <a:rPr sz="2700" spc="5" dirty="0">
                <a:latin typeface="Tw Cen MT"/>
                <a:cs typeface="Tw Cen MT"/>
              </a:rPr>
              <a:t>defa </a:t>
            </a:r>
            <a:r>
              <a:rPr sz="2700" spc="-5" dirty="0">
                <a:latin typeface="Tw Cen MT"/>
                <a:cs typeface="Tw Cen MT"/>
              </a:rPr>
              <a:t>okunması  mecburiyetini </a:t>
            </a:r>
            <a:r>
              <a:rPr sz="2700" spc="-25" dirty="0">
                <a:latin typeface="Tw Cen MT"/>
                <a:cs typeface="Tw Cen MT"/>
              </a:rPr>
              <a:t>önler. </a:t>
            </a:r>
            <a:r>
              <a:rPr sz="2700" spc="20" dirty="0">
                <a:latin typeface="Tw Cen MT"/>
                <a:cs typeface="Tw Cen MT"/>
              </a:rPr>
              <a:t>Soru </a:t>
            </a:r>
            <a:r>
              <a:rPr sz="2700" spc="-10" dirty="0">
                <a:latin typeface="Tw Cen MT"/>
                <a:cs typeface="Tw Cen MT"/>
              </a:rPr>
              <a:t>kökünü </a:t>
            </a:r>
            <a:r>
              <a:rPr sz="2700" spc="-20" dirty="0">
                <a:latin typeface="Tw Cen MT"/>
                <a:cs typeface="Tw Cen MT"/>
              </a:rPr>
              <a:t>okuyan </a:t>
            </a:r>
            <a:r>
              <a:rPr sz="2700" spc="-5" dirty="0">
                <a:latin typeface="Tw Cen MT"/>
                <a:cs typeface="Tw Cen MT"/>
              </a:rPr>
              <a:t>zihin, </a:t>
            </a:r>
            <a:r>
              <a:rPr sz="2700" spc="15" dirty="0">
                <a:latin typeface="Tw Cen MT"/>
                <a:cs typeface="Tw Cen MT"/>
              </a:rPr>
              <a:t>soruyu  </a:t>
            </a:r>
            <a:r>
              <a:rPr sz="2700" spc="-5" dirty="0">
                <a:latin typeface="Tw Cen MT"/>
                <a:cs typeface="Tw Cen MT"/>
              </a:rPr>
              <a:t>zihni </a:t>
            </a:r>
            <a:r>
              <a:rPr sz="2700" spc="5" dirty="0">
                <a:latin typeface="Tw Cen MT"/>
                <a:cs typeface="Tw Cen MT"/>
              </a:rPr>
              <a:t>hazırlıkla </a:t>
            </a:r>
            <a:r>
              <a:rPr sz="2700" dirty="0">
                <a:latin typeface="Tw Cen MT"/>
                <a:cs typeface="Tw Cen MT"/>
              </a:rPr>
              <a:t>okuma e</a:t>
            </a:r>
            <a:r>
              <a:rPr sz="2700" dirty="0">
                <a:latin typeface="Arial"/>
                <a:cs typeface="Arial"/>
              </a:rPr>
              <a:t>ğ</a:t>
            </a:r>
            <a:r>
              <a:rPr sz="2700" dirty="0">
                <a:latin typeface="Tw Cen MT"/>
                <a:cs typeface="Tw Cen MT"/>
              </a:rPr>
              <a:t>iliminde</a:t>
            </a:r>
            <a:r>
              <a:rPr sz="2700" spc="-150" dirty="0">
                <a:latin typeface="Tw Cen MT"/>
                <a:cs typeface="Tw Cen MT"/>
              </a:rPr>
              <a:t> </a:t>
            </a:r>
            <a:r>
              <a:rPr sz="2700" spc="-35" dirty="0">
                <a:latin typeface="Tw Cen MT"/>
                <a:cs typeface="Tw Cen MT"/>
              </a:rPr>
              <a:t>olur.</a:t>
            </a:r>
            <a:endParaRPr sz="27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10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4647" y="1935988"/>
            <a:ext cx="8181340" cy="4785360"/>
          </a:xfrm>
          <a:custGeom>
            <a:avLst/>
            <a:gdLst/>
            <a:ahLst/>
            <a:cxnLst/>
            <a:rect l="l" t="t" r="r" b="b"/>
            <a:pathLst>
              <a:path w="8181340" h="4785359">
                <a:moveTo>
                  <a:pt x="8180832" y="0"/>
                </a:moveTo>
                <a:lnTo>
                  <a:pt x="0" y="0"/>
                </a:lnTo>
                <a:lnTo>
                  <a:pt x="0" y="4785360"/>
                </a:lnTo>
                <a:lnTo>
                  <a:pt x="8180832" y="4785360"/>
                </a:lnTo>
                <a:lnTo>
                  <a:pt x="8180832" y="4770121"/>
                </a:lnTo>
                <a:lnTo>
                  <a:pt x="27432" y="4770121"/>
                </a:lnTo>
                <a:lnTo>
                  <a:pt x="15240" y="4757928"/>
                </a:lnTo>
                <a:lnTo>
                  <a:pt x="27432" y="4757928"/>
                </a:lnTo>
                <a:lnTo>
                  <a:pt x="27432" y="27432"/>
                </a:lnTo>
                <a:lnTo>
                  <a:pt x="15240" y="27432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4785359">
                <a:moveTo>
                  <a:pt x="27432" y="4757928"/>
                </a:moveTo>
                <a:lnTo>
                  <a:pt x="15240" y="4757928"/>
                </a:lnTo>
                <a:lnTo>
                  <a:pt x="27432" y="4770121"/>
                </a:lnTo>
                <a:lnTo>
                  <a:pt x="27432" y="4757928"/>
                </a:lnTo>
                <a:close/>
              </a:path>
              <a:path w="8181340" h="4785359">
                <a:moveTo>
                  <a:pt x="8153400" y="4757928"/>
                </a:moveTo>
                <a:lnTo>
                  <a:pt x="27432" y="4757928"/>
                </a:lnTo>
                <a:lnTo>
                  <a:pt x="27432" y="4770121"/>
                </a:lnTo>
                <a:lnTo>
                  <a:pt x="8153400" y="4770121"/>
                </a:lnTo>
                <a:lnTo>
                  <a:pt x="8153400" y="4757928"/>
                </a:lnTo>
                <a:close/>
              </a:path>
              <a:path w="8181340" h="4785359">
                <a:moveTo>
                  <a:pt x="8153400" y="12191"/>
                </a:moveTo>
                <a:lnTo>
                  <a:pt x="8153400" y="4770121"/>
                </a:lnTo>
                <a:lnTo>
                  <a:pt x="8168640" y="4757928"/>
                </a:lnTo>
                <a:lnTo>
                  <a:pt x="8180832" y="4757928"/>
                </a:lnTo>
                <a:lnTo>
                  <a:pt x="8180832" y="27432"/>
                </a:lnTo>
                <a:lnTo>
                  <a:pt x="8168640" y="27432"/>
                </a:lnTo>
                <a:lnTo>
                  <a:pt x="8153400" y="12191"/>
                </a:lnTo>
                <a:close/>
              </a:path>
              <a:path w="8181340" h="4785359">
                <a:moveTo>
                  <a:pt x="8180832" y="4757928"/>
                </a:moveTo>
                <a:lnTo>
                  <a:pt x="8168640" y="4757928"/>
                </a:lnTo>
                <a:lnTo>
                  <a:pt x="8153400" y="4770121"/>
                </a:lnTo>
                <a:lnTo>
                  <a:pt x="8180832" y="4770121"/>
                </a:lnTo>
                <a:lnTo>
                  <a:pt x="8180832" y="4757928"/>
                </a:lnTo>
                <a:close/>
              </a:path>
              <a:path w="8181340" h="4785359">
                <a:moveTo>
                  <a:pt x="27432" y="12191"/>
                </a:moveTo>
                <a:lnTo>
                  <a:pt x="15240" y="27432"/>
                </a:lnTo>
                <a:lnTo>
                  <a:pt x="27432" y="27432"/>
                </a:lnTo>
                <a:lnTo>
                  <a:pt x="27432" y="12191"/>
                </a:lnTo>
                <a:close/>
              </a:path>
              <a:path w="8181340" h="4785359">
                <a:moveTo>
                  <a:pt x="8153400" y="12191"/>
                </a:moveTo>
                <a:lnTo>
                  <a:pt x="27432" y="12191"/>
                </a:lnTo>
                <a:lnTo>
                  <a:pt x="27432" y="27432"/>
                </a:lnTo>
                <a:lnTo>
                  <a:pt x="8153400" y="27432"/>
                </a:lnTo>
                <a:lnTo>
                  <a:pt x="8153400" y="12191"/>
                </a:lnTo>
                <a:close/>
              </a:path>
              <a:path w="8181340" h="4785359">
                <a:moveTo>
                  <a:pt x="8180832" y="12191"/>
                </a:moveTo>
                <a:lnTo>
                  <a:pt x="8153400" y="12191"/>
                </a:lnTo>
                <a:lnTo>
                  <a:pt x="8168640" y="27432"/>
                </a:lnTo>
                <a:lnTo>
                  <a:pt x="8180832" y="27432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5580" y="1979676"/>
            <a:ext cx="7931150" cy="458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584200" indent="-320040">
              <a:lnSpc>
                <a:spcPts val="2300"/>
              </a:lnSpc>
              <a:buClr>
                <a:srgbClr val="DC7F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dirty="0">
                <a:latin typeface="Tw Cen MT"/>
                <a:cs typeface="Tw Cen MT"/>
              </a:rPr>
              <a:t>ÖSS </a:t>
            </a:r>
            <a:r>
              <a:rPr sz="2400" spc="-5" dirty="0">
                <a:latin typeface="Tw Cen MT"/>
                <a:cs typeface="Tw Cen MT"/>
              </a:rPr>
              <a:t>bütün </a:t>
            </a:r>
            <a:r>
              <a:rPr sz="2400" dirty="0">
                <a:latin typeface="Tw Cen MT"/>
                <a:cs typeface="Tw Cen MT"/>
              </a:rPr>
              <a:t>soruları </a:t>
            </a:r>
            <a:r>
              <a:rPr sz="2400" spc="-10" dirty="0">
                <a:latin typeface="Tw Cen MT"/>
                <a:cs typeface="Tw Cen MT"/>
              </a:rPr>
              <a:t>cevaplama mecburiyeti </a:t>
            </a:r>
            <a:r>
              <a:rPr sz="2400" spc="-5" dirty="0">
                <a:latin typeface="Tw Cen MT"/>
                <a:cs typeface="Tw Cen MT"/>
              </a:rPr>
              <a:t>olan bir sınav  </a:t>
            </a:r>
            <a:r>
              <a:rPr sz="2400" spc="-25" dirty="0">
                <a:latin typeface="Tw Cen MT"/>
                <a:cs typeface="Tw Cen MT"/>
              </a:rPr>
              <a:t>de</a:t>
            </a:r>
            <a:r>
              <a:rPr sz="2400" spc="-25" dirty="0">
                <a:latin typeface="Arial"/>
                <a:cs typeface="Arial"/>
              </a:rPr>
              <a:t>ğ</a:t>
            </a:r>
            <a:r>
              <a:rPr sz="2400" spc="-25" dirty="0">
                <a:latin typeface="Tw Cen MT"/>
                <a:cs typeface="Tw Cen MT"/>
              </a:rPr>
              <a:t>ildir. </a:t>
            </a:r>
            <a:r>
              <a:rPr sz="2400" spc="-10" dirty="0">
                <a:latin typeface="Tw Cen MT"/>
                <a:cs typeface="Tw Cen MT"/>
              </a:rPr>
              <a:t>Biliyorsanız </a:t>
            </a:r>
            <a:r>
              <a:rPr sz="2400" spc="-5" dirty="0">
                <a:latin typeface="Tw Cen MT"/>
                <a:cs typeface="Tw Cen MT"/>
              </a:rPr>
              <a:t>elbette cevaplandırmanızda mahsur  </a:t>
            </a:r>
            <a:r>
              <a:rPr sz="2400" spc="-40" dirty="0">
                <a:latin typeface="Tw Cen MT"/>
                <a:cs typeface="Tw Cen MT"/>
              </a:rPr>
              <a:t>yoktur. </a:t>
            </a:r>
            <a:r>
              <a:rPr sz="2400" spc="-5" dirty="0">
                <a:latin typeface="Tw Cen MT"/>
                <a:cs typeface="Tw Cen MT"/>
              </a:rPr>
              <a:t>Ancak </a:t>
            </a:r>
            <a:r>
              <a:rPr sz="2400" spc="-15" dirty="0">
                <a:latin typeface="Tw Cen MT"/>
                <a:cs typeface="Tw Cen MT"/>
              </a:rPr>
              <a:t>cevabi </a:t>
            </a:r>
            <a:r>
              <a:rPr sz="2400" spc="-5" dirty="0">
                <a:latin typeface="Tw Cen MT"/>
                <a:cs typeface="Tw Cen MT"/>
              </a:rPr>
              <a:t>konusunda tereddüt etti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spc="-5" dirty="0">
                <a:latin typeface="Tw Cen MT"/>
                <a:cs typeface="Tw Cen MT"/>
              </a:rPr>
              <a:t>iniz </a:t>
            </a:r>
            <a:r>
              <a:rPr sz="2400" dirty="0">
                <a:latin typeface="Tw Cen MT"/>
                <a:cs typeface="Tw Cen MT"/>
              </a:rPr>
              <a:t>soruları  </a:t>
            </a:r>
            <a:r>
              <a:rPr sz="2400" spc="-10" dirty="0">
                <a:latin typeface="Tw Cen MT"/>
                <a:cs typeface="Tw Cen MT"/>
              </a:rPr>
              <a:t>gelişigüzel </a:t>
            </a:r>
            <a:r>
              <a:rPr sz="2400" spc="-5" dirty="0">
                <a:latin typeface="Tw Cen MT"/>
                <a:cs typeface="Tw Cen MT"/>
              </a:rPr>
              <a:t>cevaplandırmak </a:t>
            </a:r>
            <a:r>
              <a:rPr sz="2400" spc="-35" dirty="0">
                <a:latin typeface="Tw Cen MT"/>
                <a:cs typeface="Tw Cen MT"/>
              </a:rPr>
              <a:t>fayda </a:t>
            </a:r>
            <a:r>
              <a:rPr sz="2400" spc="-5" dirty="0">
                <a:latin typeface="Tw Cen MT"/>
                <a:cs typeface="Tw Cen MT"/>
              </a:rPr>
              <a:t>de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spc="-5" dirty="0">
                <a:latin typeface="Tw Cen MT"/>
                <a:cs typeface="Tw Cen MT"/>
              </a:rPr>
              <a:t>il, </a:t>
            </a:r>
            <a:r>
              <a:rPr sz="2400" spc="-10" dirty="0">
                <a:latin typeface="Tw Cen MT"/>
                <a:cs typeface="Tw Cen MT"/>
              </a:rPr>
              <a:t>zarar </a:t>
            </a:r>
            <a:r>
              <a:rPr sz="2400" spc="-40" dirty="0">
                <a:latin typeface="Tw Cen MT"/>
                <a:cs typeface="Tw Cen MT"/>
              </a:rPr>
              <a:t>verir.  </a:t>
            </a:r>
            <a:r>
              <a:rPr sz="2400" spc="-10" dirty="0">
                <a:latin typeface="Tw Cen MT"/>
                <a:cs typeface="Tw Cen MT"/>
              </a:rPr>
              <a:t>Unutmayın </a:t>
            </a:r>
            <a:r>
              <a:rPr sz="2400" spc="-5" dirty="0">
                <a:latin typeface="Tw Cen MT"/>
                <a:cs typeface="Tw Cen MT"/>
              </a:rPr>
              <a:t>ki </a:t>
            </a:r>
            <a:r>
              <a:rPr sz="2400" dirty="0">
                <a:latin typeface="Tw Cen MT"/>
                <a:cs typeface="Tw Cen MT"/>
              </a:rPr>
              <a:t>her </a:t>
            </a:r>
            <a:r>
              <a:rPr sz="2400" spc="5" dirty="0">
                <a:latin typeface="Tw Cen MT"/>
                <a:cs typeface="Tw Cen MT"/>
              </a:rPr>
              <a:t>soru, </a:t>
            </a:r>
            <a:r>
              <a:rPr sz="2400" dirty="0">
                <a:latin typeface="Tw Cen MT"/>
                <a:cs typeface="Tw Cen MT"/>
              </a:rPr>
              <a:t>her net </a:t>
            </a:r>
            <a:r>
              <a:rPr sz="2400" spc="-20" dirty="0">
                <a:latin typeface="Tw Cen MT"/>
                <a:cs typeface="Tw Cen MT"/>
              </a:rPr>
              <a:t>önemlidir. </a:t>
            </a:r>
            <a:r>
              <a:rPr sz="2400" spc="-5" dirty="0">
                <a:latin typeface="Tw Cen MT"/>
                <a:cs typeface="Tw Cen MT"/>
              </a:rPr>
              <a:t>Bir </a:t>
            </a:r>
            <a:r>
              <a:rPr sz="2400" spc="5" dirty="0">
                <a:latin typeface="Tw Cen MT"/>
                <a:cs typeface="Tw Cen MT"/>
              </a:rPr>
              <a:t>soru </a:t>
            </a:r>
            <a:r>
              <a:rPr sz="2400" spc="-5" dirty="0">
                <a:latin typeface="Tw Cen MT"/>
                <a:cs typeface="Tw Cen MT"/>
              </a:rPr>
              <a:t>sizi </a:t>
            </a:r>
            <a:r>
              <a:rPr sz="2400" dirty="0">
                <a:latin typeface="Tw Cen MT"/>
                <a:cs typeface="Tw Cen MT"/>
              </a:rPr>
              <a:t>en</a:t>
            </a:r>
            <a:r>
              <a:rPr sz="2400" spc="-3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az</a:t>
            </a:r>
            <a:endParaRPr sz="2400">
              <a:latin typeface="Tw Cen MT"/>
              <a:cs typeface="Tw Cen MT"/>
            </a:endParaRPr>
          </a:p>
          <a:p>
            <a:pPr marL="332105">
              <a:lnSpc>
                <a:spcPts val="2325"/>
              </a:lnSpc>
            </a:pPr>
            <a:r>
              <a:rPr sz="2400" spc="-5" dirty="0">
                <a:latin typeface="Tw Cen MT"/>
                <a:cs typeface="Tw Cen MT"/>
              </a:rPr>
              <a:t>20.000 kişinin üstüne de </a:t>
            </a:r>
            <a:r>
              <a:rPr sz="2400" spc="-20" dirty="0">
                <a:latin typeface="Tw Cen MT"/>
                <a:cs typeface="Tw Cen MT"/>
              </a:rPr>
              <a:t>çıkarabilir, </a:t>
            </a:r>
            <a:r>
              <a:rPr sz="2400" spc="-5" dirty="0">
                <a:latin typeface="Tw Cen MT"/>
                <a:cs typeface="Tw Cen MT"/>
              </a:rPr>
              <a:t>altına da</a:t>
            </a:r>
            <a:r>
              <a:rPr sz="2400" spc="100" dirty="0">
                <a:latin typeface="Tw Cen MT"/>
                <a:cs typeface="Tw Cen MT"/>
              </a:rPr>
              <a:t> </a:t>
            </a:r>
            <a:r>
              <a:rPr sz="2400" spc="-25" dirty="0">
                <a:latin typeface="Tw Cen MT"/>
                <a:cs typeface="Tw Cen MT"/>
              </a:rPr>
              <a:t>düşürebilir.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 marL="332740" marR="5080" indent="-320040">
              <a:lnSpc>
                <a:spcPts val="2300"/>
              </a:lnSpc>
              <a:buClr>
                <a:srgbClr val="DC7F46"/>
              </a:buClr>
              <a:buSzPct val="58333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400" spc="-15" dirty="0">
                <a:latin typeface="Tw Cen MT"/>
                <a:cs typeface="Tw Cen MT"/>
              </a:rPr>
              <a:t>Cevap </a:t>
            </a:r>
            <a:r>
              <a:rPr sz="2400" spc="-5" dirty="0">
                <a:latin typeface="Tw Cen MT"/>
                <a:cs typeface="Tw Cen MT"/>
              </a:rPr>
              <a:t>şıklarından </a:t>
            </a:r>
            <a:r>
              <a:rPr sz="2400" dirty="0">
                <a:latin typeface="Tw Cen MT"/>
                <a:cs typeface="Tw Cen MT"/>
              </a:rPr>
              <a:t>sorunun </a:t>
            </a:r>
            <a:r>
              <a:rPr sz="2400" spc="5" dirty="0">
                <a:latin typeface="Tw Cen MT"/>
                <a:cs typeface="Tw Cen MT"/>
              </a:rPr>
              <a:t>çözümüne </a:t>
            </a:r>
            <a:r>
              <a:rPr sz="2400" dirty="0">
                <a:latin typeface="Tw Cen MT"/>
                <a:cs typeface="Tw Cen MT"/>
              </a:rPr>
              <a:t>gitmek </a:t>
            </a:r>
            <a:r>
              <a:rPr sz="2400" spc="-5" dirty="0">
                <a:latin typeface="Tw Cen MT"/>
                <a:cs typeface="Tw Cen MT"/>
              </a:rPr>
              <a:t>de test tekni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spc="-5" dirty="0">
                <a:latin typeface="Tw Cen MT"/>
                <a:cs typeface="Tw Cen MT"/>
              </a:rPr>
              <a:t>inde  </a:t>
            </a:r>
            <a:r>
              <a:rPr sz="2400" dirty="0">
                <a:latin typeface="Tw Cen MT"/>
                <a:cs typeface="Tw Cen MT"/>
              </a:rPr>
              <a:t>önemli </a:t>
            </a:r>
            <a:r>
              <a:rPr sz="2400" spc="-5" dirty="0">
                <a:latin typeface="Tw Cen MT"/>
                <a:cs typeface="Tw Cen MT"/>
              </a:rPr>
              <a:t>bir </a:t>
            </a:r>
            <a:r>
              <a:rPr sz="2400" spc="-40" dirty="0">
                <a:latin typeface="Tw Cen MT"/>
                <a:cs typeface="Tw Cen MT"/>
              </a:rPr>
              <a:t>yoldur. </a:t>
            </a:r>
            <a:r>
              <a:rPr sz="2400" spc="-10" dirty="0">
                <a:latin typeface="Tw Cen MT"/>
                <a:cs typeface="Tw Cen MT"/>
              </a:rPr>
              <a:t>Yüzde </a:t>
            </a:r>
            <a:r>
              <a:rPr sz="2400" dirty="0">
                <a:latin typeface="Tw Cen MT"/>
                <a:cs typeface="Tw Cen MT"/>
              </a:rPr>
              <a:t>yüz emin </a:t>
            </a:r>
            <a:r>
              <a:rPr sz="2400" spc="-5" dirty="0">
                <a:latin typeface="Tw Cen MT"/>
                <a:cs typeface="Tw Cen MT"/>
              </a:rPr>
              <a:t>olmadı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spc="-5" dirty="0">
                <a:latin typeface="Tw Cen MT"/>
                <a:cs typeface="Tw Cen MT"/>
              </a:rPr>
              <a:t>ınız </a:t>
            </a:r>
            <a:r>
              <a:rPr sz="2400" dirty="0">
                <a:latin typeface="Tw Cen MT"/>
                <a:cs typeface="Tw Cen MT"/>
              </a:rPr>
              <a:t>sorularda </a:t>
            </a:r>
            <a:r>
              <a:rPr sz="2400" spc="-5" dirty="0">
                <a:latin typeface="Tw Cen MT"/>
                <a:cs typeface="Tw Cen MT"/>
              </a:rPr>
              <a:t>şıkları  </a:t>
            </a:r>
            <a:r>
              <a:rPr sz="2400" spc="-20" dirty="0">
                <a:latin typeface="Tw Cen MT"/>
                <a:cs typeface="Tw Cen MT"/>
              </a:rPr>
              <a:t>eleyerek </a:t>
            </a:r>
            <a:r>
              <a:rPr sz="2400" dirty="0">
                <a:latin typeface="Tw Cen MT"/>
                <a:cs typeface="Tw Cen MT"/>
              </a:rPr>
              <a:t>do</a:t>
            </a:r>
            <a:r>
              <a:rPr sz="2400" dirty="0">
                <a:latin typeface="Arial"/>
                <a:cs typeface="Arial"/>
              </a:rPr>
              <a:t>ğ</a:t>
            </a:r>
            <a:r>
              <a:rPr sz="2400" dirty="0">
                <a:latin typeface="Tw Cen MT"/>
                <a:cs typeface="Tw Cen MT"/>
              </a:rPr>
              <a:t>ru </a:t>
            </a:r>
            <a:r>
              <a:rPr sz="2400" spc="-15" dirty="0">
                <a:latin typeface="Tw Cen MT"/>
                <a:cs typeface="Tw Cen MT"/>
              </a:rPr>
              <a:t>cevaba </a:t>
            </a:r>
            <a:r>
              <a:rPr sz="2400" spc="-10" dirty="0">
                <a:latin typeface="Tw Cen MT"/>
                <a:cs typeface="Tw Cen MT"/>
              </a:rPr>
              <a:t>yaklaşabilirsiniz. </a:t>
            </a:r>
            <a:r>
              <a:rPr sz="2400" spc="-15" dirty="0">
                <a:latin typeface="Tw Cen MT"/>
                <a:cs typeface="Tw Cen MT"/>
              </a:rPr>
              <a:t>Cevap </a:t>
            </a:r>
            <a:r>
              <a:rPr sz="2400" spc="-5" dirty="0">
                <a:latin typeface="Tw Cen MT"/>
                <a:cs typeface="Tw Cen MT"/>
              </a:rPr>
              <a:t>şıklarını  elerken </a:t>
            </a:r>
            <a:r>
              <a:rPr sz="2400" spc="-10" dirty="0">
                <a:latin typeface="Tw Cen MT"/>
                <a:cs typeface="Tw Cen MT"/>
              </a:rPr>
              <a:t>e</a:t>
            </a:r>
            <a:r>
              <a:rPr sz="2400" spc="-10" dirty="0">
                <a:latin typeface="Arial"/>
                <a:cs typeface="Arial"/>
              </a:rPr>
              <a:t>ğ</a:t>
            </a:r>
            <a:r>
              <a:rPr sz="2400" spc="-10" dirty="0">
                <a:latin typeface="Tw Cen MT"/>
                <a:cs typeface="Tw Cen MT"/>
              </a:rPr>
              <a:t>er </a:t>
            </a:r>
            <a:r>
              <a:rPr sz="2400" dirty="0">
                <a:latin typeface="Tw Cen MT"/>
                <a:cs typeface="Tw Cen MT"/>
              </a:rPr>
              <a:t>2 </a:t>
            </a:r>
            <a:r>
              <a:rPr sz="2400" spc="-5" dirty="0">
                <a:latin typeface="Tw Cen MT"/>
                <a:cs typeface="Tw Cen MT"/>
              </a:rPr>
              <a:t>şıkka </a:t>
            </a:r>
            <a:r>
              <a:rPr sz="2400" spc="-10" dirty="0">
                <a:latin typeface="Tw Cen MT"/>
                <a:cs typeface="Tw Cen MT"/>
              </a:rPr>
              <a:t>indirebilmişseniz </a:t>
            </a:r>
            <a:r>
              <a:rPr sz="2400" spc="-5" dirty="0">
                <a:latin typeface="Tw Cen MT"/>
                <a:cs typeface="Tw Cen MT"/>
              </a:rPr>
              <a:t>bunlardan birisini  seçmenizde mahsur </a:t>
            </a:r>
            <a:r>
              <a:rPr sz="2400" spc="-40" dirty="0">
                <a:latin typeface="Tw Cen MT"/>
                <a:cs typeface="Tw Cen MT"/>
              </a:rPr>
              <a:t>yoktur. </a:t>
            </a:r>
            <a:r>
              <a:rPr sz="2400" spc="-5" dirty="0">
                <a:latin typeface="Tw Cen MT"/>
                <a:cs typeface="Tw Cen MT"/>
              </a:rPr>
              <a:t>Ancak ikiden fazla şık </a:t>
            </a:r>
            <a:r>
              <a:rPr sz="2400" spc="-15" dirty="0">
                <a:latin typeface="Tw Cen MT"/>
                <a:cs typeface="Tw Cen MT"/>
              </a:rPr>
              <a:t>cevap  </a:t>
            </a:r>
            <a:r>
              <a:rPr sz="2400" spc="-5" dirty="0">
                <a:latin typeface="Tw Cen MT"/>
                <a:cs typeface="Tw Cen MT"/>
              </a:rPr>
              <a:t>olabilecek </a:t>
            </a:r>
            <a:r>
              <a:rPr sz="2400" spc="-10" dirty="0">
                <a:latin typeface="Tw Cen MT"/>
                <a:cs typeface="Tw Cen MT"/>
              </a:rPr>
              <a:t>nitelikteyse </a:t>
            </a:r>
            <a:r>
              <a:rPr sz="2400" spc="-5" dirty="0">
                <a:latin typeface="Tw Cen MT"/>
                <a:cs typeface="Tw Cen MT"/>
              </a:rPr>
              <a:t>bu </a:t>
            </a:r>
            <a:r>
              <a:rPr sz="2400" spc="5" dirty="0">
                <a:latin typeface="Tw Cen MT"/>
                <a:cs typeface="Tw Cen MT"/>
              </a:rPr>
              <a:t>soruyu </a:t>
            </a:r>
            <a:r>
              <a:rPr sz="2400" spc="-5" dirty="0">
                <a:latin typeface="Tw Cen MT"/>
                <a:cs typeface="Tw Cen MT"/>
              </a:rPr>
              <a:t>cevaplandırmamanız, </a:t>
            </a:r>
            <a:r>
              <a:rPr sz="2400" dirty="0">
                <a:latin typeface="Tw Cen MT"/>
                <a:cs typeface="Tw Cen MT"/>
              </a:rPr>
              <a:t>en  </a:t>
            </a:r>
            <a:r>
              <a:rPr sz="2400" spc="-5" dirty="0">
                <a:latin typeface="Tw Cen MT"/>
                <a:cs typeface="Tw Cen MT"/>
              </a:rPr>
              <a:t>azından sınavın sonlarına </a:t>
            </a:r>
            <a:r>
              <a:rPr sz="2400" dirty="0">
                <a:latin typeface="Tw Cen MT"/>
                <a:cs typeface="Tw Cen MT"/>
              </a:rPr>
              <a:t>do</a:t>
            </a:r>
            <a:r>
              <a:rPr sz="2400" dirty="0">
                <a:latin typeface="Arial"/>
                <a:cs typeface="Arial"/>
              </a:rPr>
              <a:t>ğ</a:t>
            </a:r>
            <a:r>
              <a:rPr sz="2400" dirty="0">
                <a:latin typeface="Tw Cen MT"/>
                <a:cs typeface="Tw Cen MT"/>
              </a:rPr>
              <a:t>ru </a:t>
            </a:r>
            <a:r>
              <a:rPr sz="2400" spc="-15" dirty="0">
                <a:latin typeface="Tw Cen MT"/>
                <a:cs typeface="Tw Cen MT"/>
              </a:rPr>
              <a:t>soruya </a:t>
            </a:r>
            <a:r>
              <a:rPr sz="2400" dirty="0">
                <a:latin typeface="Tw Cen MT"/>
                <a:cs typeface="Tw Cen MT"/>
              </a:rPr>
              <a:t>dönmek </a:t>
            </a:r>
            <a:r>
              <a:rPr sz="2400" spc="-5">
                <a:latin typeface="Tw Cen MT"/>
                <a:cs typeface="Tw Cen MT"/>
              </a:rPr>
              <a:t>üzere </a:t>
            </a:r>
            <a:r>
              <a:rPr sz="2400" spc="-5" smtClean="0">
                <a:latin typeface="Tw Cen MT"/>
                <a:cs typeface="Tw Cen MT"/>
              </a:rPr>
              <a:t>bo</a:t>
            </a:r>
            <a:r>
              <a:rPr lang="tr-TR" sz="2400" spc="-5" dirty="0" smtClean="0">
                <a:latin typeface="Tw Cen MT"/>
                <a:cs typeface="Tw Cen MT"/>
              </a:rPr>
              <a:t>ş</a:t>
            </a:r>
            <a:r>
              <a:rPr sz="2400" spc="-5" smtClean="0">
                <a:latin typeface="Tw Cen MT"/>
                <a:cs typeface="Tw Cen MT"/>
              </a:rPr>
              <a:t>  </a:t>
            </a:r>
            <a:r>
              <a:rPr sz="2400" spc="-5" dirty="0">
                <a:latin typeface="Tw Cen MT"/>
                <a:cs typeface="Tw Cen MT"/>
              </a:rPr>
              <a:t>bırakmanız daha </a:t>
            </a:r>
            <a:r>
              <a:rPr sz="2400" spc="-15" dirty="0">
                <a:latin typeface="Tw Cen MT"/>
                <a:cs typeface="Tw Cen MT"/>
              </a:rPr>
              <a:t>uygun</a:t>
            </a:r>
            <a:r>
              <a:rPr sz="2400" spc="-9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olacaktır.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4647" y="564387"/>
            <a:ext cx="8181340" cy="1018540"/>
          </a:xfrm>
          <a:custGeom>
            <a:avLst/>
            <a:gdLst/>
            <a:ahLst/>
            <a:cxnLst/>
            <a:rect l="l" t="t" r="r" b="b"/>
            <a:pathLst>
              <a:path w="8181340" h="1018540">
                <a:moveTo>
                  <a:pt x="8180832" y="0"/>
                </a:moveTo>
                <a:lnTo>
                  <a:pt x="0" y="0"/>
                </a:lnTo>
                <a:lnTo>
                  <a:pt x="0" y="1018031"/>
                </a:lnTo>
                <a:lnTo>
                  <a:pt x="8180832" y="1018031"/>
                </a:lnTo>
                <a:lnTo>
                  <a:pt x="8180832" y="1002791"/>
                </a:lnTo>
                <a:lnTo>
                  <a:pt x="27432" y="1002791"/>
                </a:lnTo>
                <a:lnTo>
                  <a:pt x="15240" y="990599"/>
                </a:lnTo>
                <a:lnTo>
                  <a:pt x="27432" y="990599"/>
                </a:lnTo>
                <a:lnTo>
                  <a:pt x="27432" y="27431"/>
                </a:lnTo>
                <a:lnTo>
                  <a:pt x="15240" y="27431"/>
                </a:lnTo>
                <a:lnTo>
                  <a:pt x="27432" y="12191"/>
                </a:lnTo>
                <a:lnTo>
                  <a:pt x="8180832" y="12191"/>
                </a:lnTo>
                <a:lnTo>
                  <a:pt x="8180832" y="0"/>
                </a:lnTo>
                <a:close/>
              </a:path>
              <a:path w="8181340" h="1018540">
                <a:moveTo>
                  <a:pt x="27432" y="990599"/>
                </a:moveTo>
                <a:lnTo>
                  <a:pt x="15240" y="990599"/>
                </a:lnTo>
                <a:lnTo>
                  <a:pt x="27432" y="1002791"/>
                </a:lnTo>
                <a:lnTo>
                  <a:pt x="27432" y="990599"/>
                </a:lnTo>
                <a:close/>
              </a:path>
              <a:path w="8181340" h="1018540">
                <a:moveTo>
                  <a:pt x="8153400" y="990599"/>
                </a:moveTo>
                <a:lnTo>
                  <a:pt x="27432" y="990599"/>
                </a:lnTo>
                <a:lnTo>
                  <a:pt x="27432" y="1002791"/>
                </a:lnTo>
                <a:lnTo>
                  <a:pt x="8153400" y="1002791"/>
                </a:lnTo>
                <a:lnTo>
                  <a:pt x="8153400" y="990599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8153400" y="1002791"/>
                </a:lnTo>
                <a:lnTo>
                  <a:pt x="8168640" y="990599"/>
                </a:lnTo>
                <a:lnTo>
                  <a:pt x="8180832" y="990599"/>
                </a:lnTo>
                <a:lnTo>
                  <a:pt x="8180832" y="27431"/>
                </a:lnTo>
                <a:lnTo>
                  <a:pt x="816864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990599"/>
                </a:moveTo>
                <a:lnTo>
                  <a:pt x="8168640" y="990599"/>
                </a:lnTo>
                <a:lnTo>
                  <a:pt x="8153400" y="1002791"/>
                </a:lnTo>
                <a:lnTo>
                  <a:pt x="8180832" y="1002791"/>
                </a:lnTo>
                <a:lnTo>
                  <a:pt x="8180832" y="990599"/>
                </a:lnTo>
                <a:close/>
              </a:path>
              <a:path w="8181340" h="1018540">
                <a:moveTo>
                  <a:pt x="27432" y="12191"/>
                </a:moveTo>
                <a:lnTo>
                  <a:pt x="15240" y="27431"/>
                </a:lnTo>
                <a:lnTo>
                  <a:pt x="27432" y="27431"/>
                </a:lnTo>
                <a:lnTo>
                  <a:pt x="27432" y="12191"/>
                </a:lnTo>
                <a:close/>
              </a:path>
              <a:path w="8181340" h="1018540">
                <a:moveTo>
                  <a:pt x="8153400" y="12191"/>
                </a:moveTo>
                <a:lnTo>
                  <a:pt x="27432" y="12191"/>
                </a:lnTo>
                <a:lnTo>
                  <a:pt x="27432" y="27431"/>
                </a:lnTo>
                <a:lnTo>
                  <a:pt x="8153400" y="27431"/>
                </a:lnTo>
                <a:lnTo>
                  <a:pt x="8153400" y="12191"/>
                </a:lnTo>
                <a:close/>
              </a:path>
              <a:path w="8181340" h="1018540">
                <a:moveTo>
                  <a:pt x="8180832" y="12191"/>
                </a:moveTo>
                <a:lnTo>
                  <a:pt x="8153400" y="12191"/>
                </a:lnTo>
                <a:lnTo>
                  <a:pt x="8168640" y="27431"/>
                </a:lnTo>
                <a:lnTo>
                  <a:pt x="8180832" y="27431"/>
                </a:lnTo>
                <a:lnTo>
                  <a:pt x="8180832" y="12191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67640">
              <a:lnSpc>
                <a:spcPct val="100000"/>
              </a:lnSpc>
            </a:pPr>
            <a:r>
              <a:rPr spc="-5" dirty="0"/>
              <a:t>ETK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L</a:t>
            </a:r>
            <a:r>
              <a:rPr spc="-5" dirty="0">
                <a:latin typeface="Arial"/>
                <a:cs typeface="Arial"/>
              </a:rPr>
              <a:t>İ </a:t>
            </a:r>
            <a:r>
              <a:rPr spc="-5" dirty="0"/>
              <a:t>TEST </a:t>
            </a:r>
            <a:r>
              <a:rPr spc="-10" dirty="0"/>
              <a:t>ÇÖZME</a:t>
            </a:r>
            <a:r>
              <a:rPr spc="-35" dirty="0"/>
              <a:t> </a:t>
            </a:r>
            <a:r>
              <a:rPr spc="-5" dirty="0"/>
              <a:t>TEKN</a:t>
            </a:r>
            <a:r>
              <a:rPr spc="-5" dirty="0">
                <a:latin typeface="Arial"/>
                <a:cs typeface="Arial"/>
              </a:rPr>
              <a:t>İ</a:t>
            </a:r>
            <a:r>
              <a:rPr spc="-5" dirty="0"/>
              <a:t>KLER</a:t>
            </a:r>
            <a:r>
              <a:rPr spc="-5" dirty="0">
                <a:latin typeface="Arial"/>
                <a:cs typeface="Arial"/>
              </a:rPr>
              <a:t>İ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4191" y="1628139"/>
            <a:ext cx="533400" cy="228600"/>
          </a:xfrm>
          <a:prstGeom prst="rect">
            <a:avLst/>
          </a:prstGeom>
          <a:solidFill>
            <a:srgbClr val="DC7F46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spc="5" dirty="0">
                <a:solidFill>
                  <a:srgbClr val="FFFFFF"/>
                </a:solidFill>
                <a:latin typeface="Tw Cen MT"/>
                <a:cs typeface="Tw Cen MT"/>
              </a:rPr>
              <a:t>11</a:t>
            </a:r>
            <a:endParaRPr sz="12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1819</Words>
  <Application>Microsoft Office PowerPoint</Application>
  <PresentationFormat>Özel</PresentationFormat>
  <Paragraphs>157</Paragraphs>
  <Slides>38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Office Theme</vt:lpstr>
      <vt:lpstr>Slayt 1</vt:lpstr>
      <vt:lpstr>ETKİLİ TEST ÇÖZME TEKNİKLERİ</vt:lpstr>
      <vt:lpstr>ETKİLİ TEST ÇÖZME TEKNİKLERİ</vt:lpstr>
      <vt:lpstr>Slayt 4</vt:lpstr>
      <vt:lpstr>ETKİLİ TEST ÇÖZME TEKNİKLERİ</vt:lpstr>
      <vt:lpstr>ETKİLİ TEST ÇÖZME TEKNİKLERİ</vt:lpstr>
      <vt:lpstr>ETKİLİ TEST ÇÖZME TEKNİKLERİ</vt:lpstr>
      <vt:lpstr>ETKİLİ TEST ÇÖZME TEKNİKLERİ</vt:lpstr>
      <vt:lpstr>ETKİLİ TEST ÇÖZME TEKNİKLERİ</vt:lpstr>
      <vt:lpstr>DENEME  SINAVLARINI  ÖNEMSEYİN  VE ZAMAN  AYIRIN</vt:lpstr>
      <vt:lpstr>DENEME  SINAVLARINI  GERÇEK SINAVIN BİR PROVASI GİBİ  GÖRÜN</vt:lpstr>
      <vt:lpstr>ETKİLİ TEST ÇÖZME TEKNİKLERİ</vt:lpstr>
      <vt:lpstr>Slayt 13</vt:lpstr>
      <vt:lpstr>ETKİLİ TEST ÇÖZME TEKNİKLERİ</vt:lpstr>
      <vt:lpstr>SORULARA  DEĞİŞİK  AÇILARDAN  BAKMAYA  ÇALIŞIN.</vt:lpstr>
      <vt:lpstr>ETKİLİ TEST ÇÖZME TEKNİKLERİ</vt:lpstr>
      <vt:lpstr>ETKİLİ TEST ÇÖZME TEKNİKLERİ</vt:lpstr>
      <vt:lpstr>YAPABİLDİKLERİNİZİ BİLİN HER  DENEMEDEN DERS  ÇIKARIN.</vt:lpstr>
      <vt:lpstr>ETKİLİ TEST ÇÖZME TEKNİKLERİ</vt:lpstr>
      <vt:lpstr>ETKİLİ TEST ÇÖZME TEKNİKLERİ</vt:lpstr>
      <vt:lpstr>Slayt 21</vt:lpstr>
      <vt:lpstr>SINAV ANI STRATEJİLERİ</vt:lpstr>
      <vt:lpstr>SINAV ANI STRATEJİLERİ</vt:lpstr>
      <vt:lpstr>Sınavdan ve başarısızlıktan  korkmayın</vt:lpstr>
      <vt:lpstr>SINAV ANI STRATEJİLERİ</vt:lpstr>
      <vt:lpstr>SINAV ANI STRATEJİLERİ</vt:lpstr>
      <vt:lpstr>Slayt 27</vt:lpstr>
      <vt:lpstr>SINAV ANI STRATEJİLERİ</vt:lpstr>
      <vt:lpstr>SINAV ANI STRATEJİLERİ</vt:lpstr>
      <vt:lpstr>Slayt 30</vt:lpstr>
      <vt:lpstr>SINAV ANI STRATEJİLERİ</vt:lpstr>
      <vt:lpstr>SINAV ANI STRATEJİLERİ</vt:lpstr>
      <vt:lpstr>Slayt 33</vt:lpstr>
      <vt:lpstr>SINAV ANI STRATEJİLERİ</vt:lpstr>
      <vt:lpstr>SORULAR  BOYUNUZU  AŞSADA  KORKMAYIN.</vt:lpstr>
      <vt:lpstr>SINAV ANI STRATEJİLERİ</vt:lpstr>
      <vt:lpstr>SINAV ANI STRATEJİLERİ</vt:lpstr>
      <vt:lpstr>SINAVLARDAN  HİÇ BİR ZAMAN  KORKMAYIN.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test çözme teknikleri ve sınav stratejileri [Uyumluluk Modu]</dc:title>
  <dc:creator>keysmart</dc:creator>
  <cp:lastModifiedBy>as</cp:lastModifiedBy>
  <cp:revision>20</cp:revision>
  <dcterms:created xsi:type="dcterms:W3CDTF">2016-12-14T08:04:42Z</dcterms:created>
  <dcterms:modified xsi:type="dcterms:W3CDTF">2018-04-10T07:19:00Z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2010-04-01T00:00:00Z</vt:filetime>
  </property>
  <property fmtid="{D5CDD505-2E9C-101B-9397-08002B2CF9AE}" pid="3" name="Creator">
    <vt:lpwstr>Microsoft PowerPoint - test çözme teknikleri ve sınav stratejileri [Uyumluluk Modu]</vt:lpwstr>
  </property>
  <property fmtid="{D5CDD505-2E9C-101B-9397-08002B2CF9AE}" pid="4" name="LastSaved">
    <vt:filetime>2016-12-14T00:00:00Z</vt:filetime>
  </property>
</Properties>
</file>